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78" r:id="rId3"/>
    <p:sldId id="264" r:id="rId4"/>
    <p:sldId id="280" r:id="rId5"/>
    <p:sldId id="287" r:id="rId6"/>
    <p:sldId id="279" r:id="rId7"/>
    <p:sldId id="281" r:id="rId8"/>
    <p:sldId id="290" r:id="rId9"/>
    <p:sldId id="284" r:id="rId10"/>
    <p:sldId id="285" r:id="rId11"/>
    <p:sldId id="268" r:id="rId12"/>
    <p:sldId id="265" r:id="rId13"/>
    <p:sldId id="269" r:id="rId14"/>
    <p:sldId id="291" r:id="rId15"/>
    <p:sldId id="294" r:id="rId16"/>
    <p:sldId id="295" r:id="rId17"/>
    <p:sldId id="297" r:id="rId18"/>
    <p:sldId id="267" r:id="rId19"/>
    <p:sldId id="276" r:id="rId20"/>
    <p:sldId id="275" r:id="rId21"/>
    <p:sldId id="296" r:id="rId22"/>
    <p:sldId id="298" r:id="rId23"/>
    <p:sldId id="292" r:id="rId24"/>
    <p:sldId id="274" r:id="rId25"/>
    <p:sldId id="288" r:id="rId26"/>
    <p:sldId id="266" r:id="rId27"/>
    <p:sldId id="293"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87953" autoAdjust="0"/>
  </p:normalViewPr>
  <p:slideViewPr>
    <p:cSldViewPr>
      <p:cViewPr>
        <p:scale>
          <a:sx n="75" d="100"/>
          <a:sy n="75" d="100"/>
        </p:scale>
        <p:origin x="-2664" y="-63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BF44B98-592C-49B2-9605-05B5757A796A}" type="datetimeFigureOut">
              <a:rPr lang="en-US" smtClean="0"/>
              <a:t>9/22/2014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B3EB20-E1A7-4C24-A5B6-23948EDCD57B}" type="slidenum">
              <a:rPr lang="en-US" smtClean="0"/>
              <a:t>‹#›</a:t>
            </a:fld>
            <a:endParaRPr lang="en-US"/>
          </a:p>
        </p:txBody>
      </p:sp>
    </p:spTree>
    <p:extLst>
      <p:ext uri="{BB962C8B-B14F-4D97-AF65-F5344CB8AC3E}">
        <p14:creationId xmlns:p14="http://schemas.microsoft.com/office/powerpoint/2010/main" val="25024171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my first presentation in Public.</a:t>
            </a:r>
          </a:p>
          <a:p>
            <a:endParaRPr lang="en-US" dirty="0" smtClean="0"/>
          </a:p>
          <a:p>
            <a:r>
              <a:rPr lang="en-US" baseline="0" dirty="0" smtClean="0"/>
              <a:t>I didn’t sleep at all last couple of days.</a:t>
            </a:r>
          </a:p>
          <a:p>
            <a:r>
              <a:rPr lang="en-US" baseline="0" dirty="0" smtClean="0"/>
              <a:t>Because of this preparation.</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 think over and over again </a:t>
            </a:r>
            <a:r>
              <a:rPr lang="en-US" dirty="0" smtClean="0"/>
              <a:t>which</a:t>
            </a:r>
            <a:r>
              <a:rPr lang="en-US" baseline="0" dirty="0" smtClean="0"/>
              <a:t> way would be better for first presentation.</a:t>
            </a:r>
          </a:p>
          <a:p>
            <a:r>
              <a:rPr lang="en-US" baseline="0" dirty="0" smtClean="0"/>
              <a:t>And then, finally, I decided go to tricky Question and Answer with explain details regarding transaction.</a:t>
            </a:r>
          </a:p>
          <a:p>
            <a:endParaRPr lang="en-US" baseline="0" dirty="0" smtClean="0"/>
          </a:p>
          <a:p>
            <a:r>
              <a:rPr lang="en-US" baseline="0" dirty="0" smtClean="0"/>
              <a:t>I’m going to cover today, Nested transaction, Error handling and Minimal loggings.</a:t>
            </a:r>
          </a:p>
          <a:p>
            <a:endParaRPr lang="en-US" baseline="0" dirty="0" smtClean="0"/>
          </a:p>
          <a:p>
            <a:r>
              <a:rPr lang="en-US" baseline="0" dirty="0" smtClean="0"/>
              <a:t>So, first simple question is..</a:t>
            </a:r>
          </a:p>
          <a:p>
            <a:endParaRPr lang="en-US" baseline="0" dirty="0" smtClean="0"/>
          </a:p>
        </p:txBody>
      </p:sp>
      <p:sp>
        <p:nvSpPr>
          <p:cNvPr id="4" name="Slide Number Placeholder 3"/>
          <p:cNvSpPr>
            <a:spLocks noGrp="1"/>
          </p:cNvSpPr>
          <p:nvPr>
            <p:ph type="sldNum" sz="quarter" idx="10"/>
          </p:nvPr>
        </p:nvSpPr>
        <p:spPr/>
        <p:txBody>
          <a:bodyPr/>
          <a:lstStyle/>
          <a:p>
            <a:fld id="{9CB3EB20-E1A7-4C24-A5B6-23948EDCD57B}" type="slidenum">
              <a:rPr lang="en-US" smtClean="0"/>
              <a:t>2</a:t>
            </a:fld>
            <a:endParaRPr lang="en-US"/>
          </a:p>
        </p:txBody>
      </p:sp>
    </p:spTree>
    <p:extLst>
      <p:ext uri="{BB962C8B-B14F-4D97-AF65-F5344CB8AC3E}">
        <p14:creationId xmlns:p14="http://schemas.microsoft.com/office/powerpoint/2010/main" val="40837756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B3EB20-E1A7-4C24-A5B6-23948EDCD57B}" type="slidenum">
              <a:rPr lang="en-US" smtClean="0"/>
              <a:t>19</a:t>
            </a:fld>
            <a:endParaRPr lang="en-US"/>
          </a:p>
        </p:txBody>
      </p:sp>
    </p:spTree>
    <p:extLst>
      <p:ext uri="{BB962C8B-B14F-4D97-AF65-F5344CB8AC3E}">
        <p14:creationId xmlns:p14="http://schemas.microsoft.com/office/powerpoint/2010/main" val="22429835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B3EB20-E1A7-4C24-A5B6-23948EDCD57B}" type="slidenum">
              <a:rPr lang="en-US" smtClean="0"/>
              <a:t>25</a:t>
            </a:fld>
            <a:endParaRPr lang="en-US"/>
          </a:p>
        </p:txBody>
      </p:sp>
    </p:spTree>
    <p:extLst>
      <p:ext uri="{BB962C8B-B14F-4D97-AF65-F5344CB8AC3E}">
        <p14:creationId xmlns:p14="http://schemas.microsoft.com/office/powerpoint/2010/main" val="540091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expect about 90% knows about</a:t>
            </a:r>
            <a:r>
              <a:rPr lang="en-US" baseline="0" dirty="0" smtClean="0"/>
              <a:t> it.</a:t>
            </a:r>
            <a:endParaRPr lang="en-US" dirty="0"/>
          </a:p>
        </p:txBody>
      </p:sp>
      <p:sp>
        <p:nvSpPr>
          <p:cNvPr id="4" name="Slide Number Placeholder 3"/>
          <p:cNvSpPr>
            <a:spLocks noGrp="1"/>
          </p:cNvSpPr>
          <p:nvPr>
            <p:ph type="sldNum" sz="quarter" idx="10"/>
          </p:nvPr>
        </p:nvSpPr>
        <p:spPr/>
        <p:txBody>
          <a:bodyPr/>
          <a:lstStyle/>
          <a:p>
            <a:fld id="{9CB3EB20-E1A7-4C24-A5B6-23948EDCD57B}" type="slidenum">
              <a:rPr lang="en-US" smtClean="0"/>
              <a:t>3</a:t>
            </a:fld>
            <a:endParaRPr lang="en-US"/>
          </a:p>
        </p:txBody>
      </p:sp>
    </p:spTree>
    <p:extLst>
      <p:ext uri="{BB962C8B-B14F-4D97-AF65-F5344CB8AC3E}">
        <p14:creationId xmlns:p14="http://schemas.microsoft.com/office/powerpoint/2010/main" val="4034743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expected 50%/50%</a:t>
            </a:r>
            <a:endParaRPr lang="en-US" dirty="0"/>
          </a:p>
        </p:txBody>
      </p:sp>
      <p:sp>
        <p:nvSpPr>
          <p:cNvPr id="4" name="Slide Number Placeholder 3"/>
          <p:cNvSpPr>
            <a:spLocks noGrp="1"/>
          </p:cNvSpPr>
          <p:nvPr>
            <p:ph type="sldNum" sz="quarter" idx="10"/>
          </p:nvPr>
        </p:nvSpPr>
        <p:spPr/>
        <p:txBody>
          <a:bodyPr/>
          <a:lstStyle/>
          <a:p>
            <a:fld id="{9CB3EB20-E1A7-4C24-A5B6-23948EDCD57B}" type="slidenum">
              <a:rPr lang="en-US" smtClean="0"/>
              <a:t>4</a:t>
            </a:fld>
            <a:endParaRPr lang="en-US"/>
          </a:p>
        </p:txBody>
      </p:sp>
    </p:spTree>
    <p:extLst>
      <p:ext uri="{BB962C8B-B14F-4D97-AF65-F5344CB8AC3E}">
        <p14:creationId xmlns:p14="http://schemas.microsoft.com/office/powerpoint/2010/main" val="38657384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expect only 30%</a:t>
            </a:r>
            <a:endParaRPr lang="en-US" dirty="0"/>
          </a:p>
        </p:txBody>
      </p:sp>
      <p:sp>
        <p:nvSpPr>
          <p:cNvPr id="4" name="Slide Number Placeholder 3"/>
          <p:cNvSpPr>
            <a:spLocks noGrp="1"/>
          </p:cNvSpPr>
          <p:nvPr>
            <p:ph type="sldNum" sz="quarter" idx="10"/>
          </p:nvPr>
        </p:nvSpPr>
        <p:spPr/>
        <p:txBody>
          <a:bodyPr/>
          <a:lstStyle/>
          <a:p>
            <a:fld id="{9CB3EB20-E1A7-4C24-A5B6-23948EDCD57B}" type="slidenum">
              <a:rPr lang="en-US" smtClean="0"/>
              <a:t>5</a:t>
            </a:fld>
            <a:endParaRPr lang="en-US"/>
          </a:p>
        </p:txBody>
      </p:sp>
    </p:spTree>
    <p:extLst>
      <p:ext uri="{BB962C8B-B14F-4D97-AF65-F5344CB8AC3E}">
        <p14:creationId xmlns:p14="http://schemas.microsoft.com/office/powerpoint/2010/main" val="18808478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expect</a:t>
            </a:r>
            <a:r>
              <a:rPr lang="en-US" baseline="0" dirty="0" smtClean="0"/>
              <a:t> only 10% knows this.</a:t>
            </a:r>
          </a:p>
          <a:p>
            <a:r>
              <a:rPr lang="en-US" dirty="0" smtClean="0"/>
              <a:t>To be able to avoid full logging, you need to know what it is minimal logging statement and condition</a:t>
            </a:r>
          </a:p>
          <a:p>
            <a:endParaRPr lang="en-US" dirty="0" smtClean="0"/>
          </a:p>
          <a:p>
            <a:r>
              <a:rPr lang="en-US" dirty="0" smtClean="0"/>
              <a:t>This is very important.</a:t>
            </a:r>
          </a:p>
          <a:p>
            <a:endParaRPr lang="en-US" dirty="0" smtClean="0"/>
          </a:p>
          <a:p>
            <a:r>
              <a:rPr lang="en-US" dirty="0" smtClean="0"/>
              <a:t>For this statement,</a:t>
            </a:r>
            <a:r>
              <a:rPr lang="en-US" baseline="0" dirty="0" smtClean="0"/>
              <a:t> only required adding (</a:t>
            </a:r>
            <a:r>
              <a:rPr lang="en-US" baseline="0" dirty="0" err="1" smtClean="0"/>
              <a:t>TablLock</a:t>
            </a:r>
            <a:r>
              <a:rPr lang="en-US" baseline="0" dirty="0" smtClean="0"/>
              <a:t>) to be able to use minimal logging and Simple or </a:t>
            </a:r>
            <a:r>
              <a:rPr lang="en-US" baseline="0" dirty="0" err="1" smtClean="0"/>
              <a:t>Bulk_Logged</a:t>
            </a:r>
            <a:r>
              <a:rPr lang="en-US" baseline="0" dirty="0" smtClean="0"/>
              <a:t> recovery mode only.</a:t>
            </a:r>
          </a:p>
          <a:p>
            <a:endParaRPr lang="en-US" baseline="0" dirty="0" smtClean="0"/>
          </a:p>
        </p:txBody>
      </p:sp>
      <p:sp>
        <p:nvSpPr>
          <p:cNvPr id="4" name="Slide Number Placeholder 3"/>
          <p:cNvSpPr>
            <a:spLocks noGrp="1"/>
          </p:cNvSpPr>
          <p:nvPr>
            <p:ph type="sldNum" sz="quarter" idx="10"/>
          </p:nvPr>
        </p:nvSpPr>
        <p:spPr/>
        <p:txBody>
          <a:bodyPr/>
          <a:lstStyle/>
          <a:p>
            <a:fld id="{9CB3EB20-E1A7-4C24-A5B6-23948EDCD57B}" type="slidenum">
              <a:rPr lang="en-US" smtClean="0"/>
              <a:t>7</a:t>
            </a:fld>
            <a:endParaRPr lang="en-US"/>
          </a:p>
        </p:txBody>
      </p:sp>
    </p:spTree>
    <p:extLst>
      <p:ext uri="{BB962C8B-B14F-4D97-AF65-F5344CB8AC3E}">
        <p14:creationId xmlns:p14="http://schemas.microsoft.com/office/powerpoint/2010/main" val="37852636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How performance difference?</a:t>
            </a:r>
          </a:p>
          <a:p>
            <a:endParaRPr lang="en-US" baseline="0" dirty="0" smtClean="0"/>
          </a:p>
          <a:p>
            <a:r>
              <a:rPr lang="en-US" baseline="0" dirty="0" smtClean="0"/>
              <a:t>Starting SQL 2008 logging optimizing even in full recovery mode for insert statement.</a:t>
            </a:r>
          </a:p>
          <a:p>
            <a:endParaRPr lang="en-US" baseline="0" dirty="0" smtClean="0"/>
          </a:p>
          <a:p>
            <a:r>
              <a:rPr lang="en-US" baseline="0" dirty="0" smtClean="0"/>
              <a:t>400 times less IO</a:t>
            </a:r>
          </a:p>
          <a:p>
            <a:r>
              <a:rPr lang="en-US" baseline="0" dirty="0" smtClean="0"/>
              <a:t>10 times faster for duration.</a:t>
            </a:r>
          </a:p>
          <a:p>
            <a:endParaRPr lang="en-US" baseline="0" dirty="0" smtClean="0"/>
          </a:p>
          <a:p>
            <a:r>
              <a:rPr lang="en-US" baseline="0" dirty="0" smtClean="0"/>
              <a:t>For my experience for query tuning and consulting,</a:t>
            </a:r>
          </a:p>
          <a:p>
            <a:r>
              <a:rPr lang="en-US" baseline="0" dirty="0" smtClean="0"/>
              <a:t>48 hours </a:t>
            </a:r>
            <a:r>
              <a:rPr lang="en-US" baseline="0" dirty="0" err="1" smtClean="0"/>
              <a:t>Datawarehouse</a:t>
            </a:r>
            <a:r>
              <a:rPr lang="en-US" baseline="0" dirty="0" smtClean="0"/>
              <a:t> huge job, taking 40 min.</a:t>
            </a:r>
          </a:p>
          <a:p>
            <a:r>
              <a:rPr lang="en-US" baseline="0" dirty="0" smtClean="0"/>
              <a:t>2 hours Daily job, taking only 1 min.</a:t>
            </a:r>
          </a:p>
          <a:p>
            <a:endParaRPr lang="en-US" baseline="0" dirty="0" smtClean="0"/>
          </a:p>
          <a:p>
            <a:r>
              <a:rPr lang="en-US" baseline="0" dirty="0" smtClean="0"/>
              <a:t>Minimal Logging Operation is big topic.</a:t>
            </a:r>
          </a:p>
          <a:p>
            <a:r>
              <a:rPr lang="en-US" baseline="0" dirty="0" smtClean="0"/>
              <a:t>I’ll give you several link at end of sessions.</a:t>
            </a:r>
          </a:p>
        </p:txBody>
      </p:sp>
      <p:sp>
        <p:nvSpPr>
          <p:cNvPr id="4" name="Slide Number Placeholder 3"/>
          <p:cNvSpPr>
            <a:spLocks noGrp="1"/>
          </p:cNvSpPr>
          <p:nvPr>
            <p:ph type="sldNum" sz="quarter" idx="10"/>
          </p:nvPr>
        </p:nvSpPr>
        <p:spPr/>
        <p:txBody>
          <a:bodyPr/>
          <a:lstStyle/>
          <a:p>
            <a:fld id="{9CB3EB20-E1A7-4C24-A5B6-23948EDCD57B}" type="slidenum">
              <a:rPr lang="en-US" smtClean="0"/>
              <a:t>8</a:t>
            </a:fld>
            <a:endParaRPr lang="en-US"/>
          </a:p>
        </p:txBody>
      </p:sp>
    </p:spTree>
    <p:extLst>
      <p:ext uri="{BB962C8B-B14F-4D97-AF65-F5344CB8AC3E}">
        <p14:creationId xmlns:p14="http://schemas.microsoft.com/office/powerpoint/2010/main" val="37852636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Bulk_Logged</a:t>
            </a:r>
            <a:r>
              <a:rPr lang="en-US" baseline="0" dirty="0" smtClean="0"/>
              <a:t> : Your maintenance job such as index rebuild or defragmentation will be really faster in </a:t>
            </a:r>
            <a:r>
              <a:rPr lang="en-US" baseline="0" dirty="0" err="1" smtClean="0"/>
              <a:t>Bulk_logged</a:t>
            </a:r>
            <a:r>
              <a:rPr lang="en-US" baseline="0" dirty="0" smtClean="0"/>
              <a:t>. But, unfortunately, if you are using DB mirroring, you can’t use minimal logging for this job.</a:t>
            </a:r>
            <a:endParaRPr lang="en-US" dirty="0"/>
          </a:p>
        </p:txBody>
      </p:sp>
      <p:sp>
        <p:nvSpPr>
          <p:cNvPr id="4" name="Slide Number Placeholder 3"/>
          <p:cNvSpPr>
            <a:spLocks noGrp="1"/>
          </p:cNvSpPr>
          <p:nvPr>
            <p:ph type="sldNum" sz="quarter" idx="10"/>
          </p:nvPr>
        </p:nvSpPr>
        <p:spPr/>
        <p:txBody>
          <a:bodyPr/>
          <a:lstStyle/>
          <a:p>
            <a:fld id="{9CB3EB20-E1A7-4C24-A5B6-23948EDCD57B}" type="slidenum">
              <a:rPr lang="en-US" smtClean="0"/>
              <a:t>10</a:t>
            </a:fld>
            <a:endParaRPr lang="en-US"/>
          </a:p>
        </p:txBody>
      </p:sp>
    </p:spTree>
    <p:extLst>
      <p:ext uri="{BB962C8B-B14F-4D97-AF65-F5344CB8AC3E}">
        <p14:creationId xmlns:p14="http://schemas.microsoft.com/office/powerpoint/2010/main" val="15090808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Each</a:t>
            </a:r>
            <a:r>
              <a:rPr lang="en-US" baseline="0" dirty="0" smtClean="0"/>
              <a:t> statement looks ok.</a:t>
            </a:r>
          </a:p>
          <a:p>
            <a:r>
              <a:rPr lang="en-US" baseline="0" dirty="0" smtClean="0"/>
              <a:t>But, second statement is going to fail.</a:t>
            </a:r>
          </a:p>
          <a:p>
            <a:r>
              <a:rPr lang="en-US" baseline="0" dirty="0" smtClean="0"/>
              <a:t>Due to </a:t>
            </a:r>
          </a:p>
        </p:txBody>
      </p:sp>
      <p:sp>
        <p:nvSpPr>
          <p:cNvPr id="4" name="Slide Number Placeholder 3"/>
          <p:cNvSpPr>
            <a:spLocks noGrp="1"/>
          </p:cNvSpPr>
          <p:nvPr>
            <p:ph type="sldNum" sz="quarter" idx="10"/>
          </p:nvPr>
        </p:nvSpPr>
        <p:spPr/>
        <p:txBody>
          <a:bodyPr/>
          <a:lstStyle/>
          <a:p>
            <a:fld id="{9CB3EB20-E1A7-4C24-A5B6-23948EDCD57B}" type="slidenum">
              <a:rPr lang="en-US" smtClean="0"/>
              <a:t>15</a:t>
            </a:fld>
            <a:endParaRPr lang="en-US"/>
          </a:p>
        </p:txBody>
      </p:sp>
    </p:spTree>
    <p:extLst>
      <p:ext uri="{BB962C8B-B14F-4D97-AF65-F5344CB8AC3E}">
        <p14:creationId xmlns:p14="http://schemas.microsoft.com/office/powerpoint/2010/main" val="7832723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 case of error number</a:t>
            </a:r>
            <a:r>
              <a:rPr lang="en-US" baseline="0" dirty="0" smtClean="0"/>
              <a:t>, 207 and 208 which is server severity, </a:t>
            </a:r>
            <a:r>
              <a:rPr lang="en-US" sz="1200" kern="1200" dirty="0" smtClean="0">
                <a:solidFill>
                  <a:schemeClr val="tx1"/>
                </a:solidFill>
                <a:latin typeface="+mn-lt"/>
                <a:ea typeface="+mn-ea"/>
                <a:cs typeface="+mn-cs"/>
              </a:rPr>
              <a:t>Level 16.</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latin typeface="+mn-lt"/>
                <a:ea typeface="+mn-ea"/>
                <a:cs typeface="+mn-cs"/>
              </a:rPr>
              <a:t>Msg</a:t>
            </a:r>
            <a:r>
              <a:rPr lang="en-US" sz="1200" kern="1200" dirty="0" smtClean="0">
                <a:solidFill>
                  <a:schemeClr val="tx1"/>
                </a:solidFill>
                <a:latin typeface="+mn-lt"/>
                <a:ea typeface="+mn-ea"/>
                <a:cs typeface="+mn-cs"/>
              </a:rPr>
              <a:t> 207 : Invalid column name '</a:t>
            </a:r>
            <a:r>
              <a:rPr lang="en-US" sz="1200" dirty="0" err="1" smtClean="0">
                <a:solidFill>
                  <a:prstClr val="black"/>
                </a:solidFill>
                <a:latin typeface="Consolas"/>
              </a:rPr>
              <a:t>Typo</a:t>
            </a:r>
            <a:r>
              <a:rPr lang="en-US" sz="1200" kern="1200" dirty="0" err="1" smtClean="0">
                <a:solidFill>
                  <a:schemeClr val="tx1"/>
                </a:solidFill>
                <a:latin typeface="+mn-lt"/>
                <a:ea typeface="+mn-ea"/>
                <a:cs typeface="+mn-cs"/>
              </a:rPr>
              <a:t>NoColumn</a:t>
            </a:r>
            <a:r>
              <a:rPr lang="en-US" sz="1200" kern="1200" dirty="0" smtClean="0">
                <a:solidFill>
                  <a:schemeClr val="tx1"/>
                </a:solidFill>
                <a:latin typeface="+mn-lt"/>
                <a:ea typeface="+mn-ea"/>
                <a:cs typeface="+mn-cs"/>
              </a:rPr>
              <a:t>'.</a:t>
            </a:r>
          </a:p>
          <a:p>
            <a:r>
              <a:rPr lang="en-US" sz="1200" kern="1200" dirty="0" err="1" smtClean="0">
                <a:solidFill>
                  <a:schemeClr val="tx1"/>
                </a:solidFill>
                <a:latin typeface="+mn-lt"/>
                <a:ea typeface="+mn-ea"/>
                <a:cs typeface="+mn-cs"/>
              </a:rPr>
              <a:t>Msg</a:t>
            </a:r>
            <a:r>
              <a:rPr lang="en-US" sz="1200" kern="1200" dirty="0" smtClean="0">
                <a:solidFill>
                  <a:schemeClr val="tx1"/>
                </a:solidFill>
                <a:latin typeface="+mn-lt"/>
                <a:ea typeface="+mn-ea"/>
                <a:cs typeface="+mn-cs"/>
              </a:rPr>
              <a:t> 208 : Invalid object name '</a:t>
            </a:r>
            <a:r>
              <a:rPr lang="en-US" sz="1200" dirty="0" err="1" smtClean="0">
                <a:solidFill>
                  <a:prstClr val="black"/>
                </a:solidFill>
                <a:latin typeface="Consolas"/>
              </a:rPr>
              <a:t>Typo</a:t>
            </a:r>
            <a:r>
              <a:rPr lang="en-US" sz="1200" kern="1200" dirty="0" err="1" smtClean="0">
                <a:solidFill>
                  <a:schemeClr val="tx1"/>
                </a:solidFill>
                <a:latin typeface="+mn-lt"/>
                <a:ea typeface="+mn-ea"/>
                <a:cs typeface="+mn-cs"/>
              </a:rPr>
              <a:t>NoTable</a:t>
            </a:r>
            <a:r>
              <a:rPr lang="en-US" sz="1200" kern="1200" dirty="0" smtClean="0">
                <a:solidFill>
                  <a:schemeClr val="tx1"/>
                </a:solidFill>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Transaction won’t terminated</a:t>
            </a:r>
            <a:r>
              <a:rPr lang="en-US" sz="1200" kern="1200" baseline="0" dirty="0" smtClean="0">
                <a:solidFill>
                  <a:schemeClr val="tx1"/>
                </a:solidFill>
                <a:latin typeface="+mn-lt"/>
                <a:ea typeface="+mn-ea"/>
                <a:cs typeface="+mn-cs"/>
              </a:rPr>
              <a:t> unless “XACT_ABORT 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CB3EB20-E1A7-4C24-A5B6-23948EDCD57B}" type="slidenum">
              <a:rPr lang="en-US" smtClean="0"/>
              <a:t>16</a:t>
            </a:fld>
            <a:endParaRPr lang="en-US"/>
          </a:p>
        </p:txBody>
      </p:sp>
    </p:spTree>
    <p:extLst>
      <p:ext uri="{BB962C8B-B14F-4D97-AF65-F5344CB8AC3E}">
        <p14:creationId xmlns:p14="http://schemas.microsoft.com/office/powerpoint/2010/main" val="14819315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AB03EBE-8208-4908-B75B-547285B48488}" type="datetimeFigureOut">
              <a:rPr lang="en-US" smtClean="0"/>
              <a:t>9/22/2014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DF5F23-0329-4B5D-99F5-CE154303E5C8}" type="slidenum">
              <a:rPr lang="en-US" smtClean="0"/>
              <a:t>‹#›</a:t>
            </a:fld>
            <a:endParaRPr lang="en-US"/>
          </a:p>
        </p:txBody>
      </p:sp>
    </p:spTree>
    <p:extLst>
      <p:ext uri="{BB962C8B-B14F-4D97-AF65-F5344CB8AC3E}">
        <p14:creationId xmlns:p14="http://schemas.microsoft.com/office/powerpoint/2010/main" val="30109369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B03EBE-8208-4908-B75B-547285B48488}" type="datetimeFigureOut">
              <a:rPr lang="en-US" smtClean="0"/>
              <a:t>9/22/2014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DF5F23-0329-4B5D-99F5-CE154303E5C8}" type="slidenum">
              <a:rPr lang="en-US" smtClean="0"/>
              <a:t>‹#›</a:t>
            </a:fld>
            <a:endParaRPr lang="en-US"/>
          </a:p>
        </p:txBody>
      </p:sp>
    </p:spTree>
    <p:extLst>
      <p:ext uri="{BB962C8B-B14F-4D97-AF65-F5344CB8AC3E}">
        <p14:creationId xmlns:p14="http://schemas.microsoft.com/office/powerpoint/2010/main" val="3129560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B03EBE-8208-4908-B75B-547285B48488}" type="datetimeFigureOut">
              <a:rPr lang="en-US" smtClean="0"/>
              <a:t>9/22/2014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DF5F23-0329-4B5D-99F5-CE154303E5C8}" type="slidenum">
              <a:rPr lang="en-US" smtClean="0"/>
              <a:t>‹#›</a:t>
            </a:fld>
            <a:endParaRPr lang="en-US"/>
          </a:p>
        </p:txBody>
      </p:sp>
    </p:spTree>
    <p:extLst>
      <p:ext uri="{BB962C8B-B14F-4D97-AF65-F5344CB8AC3E}">
        <p14:creationId xmlns:p14="http://schemas.microsoft.com/office/powerpoint/2010/main" val="2093683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B03EBE-8208-4908-B75B-547285B48488}" type="datetimeFigureOut">
              <a:rPr lang="en-US" smtClean="0"/>
              <a:t>9/22/2014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DF5F23-0329-4B5D-99F5-CE154303E5C8}" type="slidenum">
              <a:rPr lang="en-US" smtClean="0"/>
              <a:t>‹#›</a:t>
            </a:fld>
            <a:endParaRPr lang="en-US"/>
          </a:p>
        </p:txBody>
      </p:sp>
    </p:spTree>
    <p:extLst>
      <p:ext uri="{BB962C8B-B14F-4D97-AF65-F5344CB8AC3E}">
        <p14:creationId xmlns:p14="http://schemas.microsoft.com/office/powerpoint/2010/main" val="4160358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AB03EBE-8208-4908-B75B-547285B48488}" type="datetimeFigureOut">
              <a:rPr lang="en-US" smtClean="0"/>
              <a:t>9/22/2014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DF5F23-0329-4B5D-99F5-CE154303E5C8}" type="slidenum">
              <a:rPr lang="en-US" smtClean="0"/>
              <a:t>‹#›</a:t>
            </a:fld>
            <a:endParaRPr lang="en-US"/>
          </a:p>
        </p:txBody>
      </p:sp>
    </p:spTree>
    <p:extLst>
      <p:ext uri="{BB962C8B-B14F-4D97-AF65-F5344CB8AC3E}">
        <p14:creationId xmlns:p14="http://schemas.microsoft.com/office/powerpoint/2010/main" val="2458075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AB03EBE-8208-4908-B75B-547285B48488}" type="datetimeFigureOut">
              <a:rPr lang="en-US" smtClean="0"/>
              <a:t>9/22/2014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DF5F23-0329-4B5D-99F5-CE154303E5C8}" type="slidenum">
              <a:rPr lang="en-US" smtClean="0"/>
              <a:t>‹#›</a:t>
            </a:fld>
            <a:endParaRPr lang="en-US"/>
          </a:p>
        </p:txBody>
      </p:sp>
    </p:spTree>
    <p:extLst>
      <p:ext uri="{BB962C8B-B14F-4D97-AF65-F5344CB8AC3E}">
        <p14:creationId xmlns:p14="http://schemas.microsoft.com/office/powerpoint/2010/main" val="2644772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AB03EBE-8208-4908-B75B-547285B48488}" type="datetimeFigureOut">
              <a:rPr lang="en-US" smtClean="0"/>
              <a:t>9/22/2014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DF5F23-0329-4B5D-99F5-CE154303E5C8}" type="slidenum">
              <a:rPr lang="en-US" smtClean="0"/>
              <a:t>‹#›</a:t>
            </a:fld>
            <a:endParaRPr lang="en-US"/>
          </a:p>
        </p:txBody>
      </p:sp>
    </p:spTree>
    <p:extLst>
      <p:ext uri="{BB962C8B-B14F-4D97-AF65-F5344CB8AC3E}">
        <p14:creationId xmlns:p14="http://schemas.microsoft.com/office/powerpoint/2010/main" val="1893272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AB03EBE-8208-4908-B75B-547285B48488}" type="datetimeFigureOut">
              <a:rPr lang="en-US" smtClean="0"/>
              <a:t>9/22/2014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DF5F23-0329-4B5D-99F5-CE154303E5C8}" type="slidenum">
              <a:rPr lang="en-US" smtClean="0"/>
              <a:t>‹#›</a:t>
            </a:fld>
            <a:endParaRPr lang="en-US"/>
          </a:p>
        </p:txBody>
      </p:sp>
    </p:spTree>
    <p:extLst>
      <p:ext uri="{BB962C8B-B14F-4D97-AF65-F5344CB8AC3E}">
        <p14:creationId xmlns:p14="http://schemas.microsoft.com/office/powerpoint/2010/main" val="6327175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B03EBE-8208-4908-B75B-547285B48488}" type="datetimeFigureOut">
              <a:rPr lang="en-US" smtClean="0"/>
              <a:t>9/22/2014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DF5F23-0329-4B5D-99F5-CE154303E5C8}" type="slidenum">
              <a:rPr lang="en-US" smtClean="0"/>
              <a:t>‹#›</a:t>
            </a:fld>
            <a:endParaRPr lang="en-US"/>
          </a:p>
        </p:txBody>
      </p:sp>
    </p:spTree>
    <p:extLst>
      <p:ext uri="{BB962C8B-B14F-4D97-AF65-F5344CB8AC3E}">
        <p14:creationId xmlns:p14="http://schemas.microsoft.com/office/powerpoint/2010/main" val="3203147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B03EBE-8208-4908-B75B-547285B48488}" type="datetimeFigureOut">
              <a:rPr lang="en-US" smtClean="0"/>
              <a:t>9/22/2014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DF5F23-0329-4B5D-99F5-CE154303E5C8}" type="slidenum">
              <a:rPr lang="en-US" smtClean="0"/>
              <a:t>‹#›</a:t>
            </a:fld>
            <a:endParaRPr lang="en-US"/>
          </a:p>
        </p:txBody>
      </p:sp>
    </p:spTree>
    <p:extLst>
      <p:ext uri="{BB962C8B-B14F-4D97-AF65-F5344CB8AC3E}">
        <p14:creationId xmlns:p14="http://schemas.microsoft.com/office/powerpoint/2010/main" val="1862221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B03EBE-8208-4908-B75B-547285B48488}" type="datetimeFigureOut">
              <a:rPr lang="en-US" smtClean="0"/>
              <a:t>9/22/2014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DF5F23-0329-4B5D-99F5-CE154303E5C8}" type="slidenum">
              <a:rPr lang="en-US" smtClean="0"/>
              <a:t>‹#›</a:t>
            </a:fld>
            <a:endParaRPr lang="en-US"/>
          </a:p>
        </p:txBody>
      </p:sp>
    </p:spTree>
    <p:extLst>
      <p:ext uri="{BB962C8B-B14F-4D97-AF65-F5344CB8AC3E}">
        <p14:creationId xmlns:p14="http://schemas.microsoft.com/office/powerpoint/2010/main" val="375883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B03EBE-8208-4908-B75B-547285B48488}" type="datetimeFigureOut">
              <a:rPr lang="en-US" smtClean="0"/>
              <a:t>9/22/2014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DF5F23-0329-4B5D-99F5-CE154303E5C8}" type="slidenum">
              <a:rPr lang="en-US" smtClean="0"/>
              <a:t>‹#›</a:t>
            </a:fld>
            <a:endParaRPr lang="en-US"/>
          </a:p>
        </p:txBody>
      </p:sp>
    </p:spTree>
    <p:extLst>
      <p:ext uri="{BB962C8B-B14F-4D97-AF65-F5344CB8AC3E}">
        <p14:creationId xmlns:p14="http://schemas.microsoft.com/office/powerpoint/2010/main" val="25938637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Simon@simonsql.com"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mailto:Simon@simonsql.com"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technet.microsoft.com/en-us/library/dd425070(v=sql.100).aspx"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hyperlink" Target="http://technet.microsoft.com/en-us/library/ms190203(v=sql.105).aspx" TargetMode="External"/><Relationship Id="rId3" Type="http://schemas.openxmlformats.org/officeDocument/2006/relationships/hyperlink" Target="http://technet.microsoft.com/en-us/library/ms191244(v=sql.100).aspx" TargetMode="External"/><Relationship Id="rId7" Type="http://schemas.openxmlformats.org/officeDocument/2006/relationships/hyperlink" Target="http://www.sqlservercentral.com/articles/Administration/100856/"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msdn.microsoft.com/en-us/library/dd425070.aspx" TargetMode="External"/><Relationship Id="rId5" Type="http://schemas.openxmlformats.org/officeDocument/2006/relationships/hyperlink" Target="http://simonsql.com/2011/12/05/minimal-logging-operation-with-traceflag-610/" TargetMode="External"/><Relationship Id="rId4" Type="http://schemas.openxmlformats.org/officeDocument/2006/relationships/hyperlink" Target="http://technet.microsoft.com/en-us/library/ms190422(v=sql.100).aspx"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Transaction</a:t>
            </a:r>
            <a:endParaRPr lang="en-US" dirty="0"/>
          </a:p>
        </p:txBody>
      </p:sp>
      <p:sp>
        <p:nvSpPr>
          <p:cNvPr id="3" name="Subtitle 2"/>
          <p:cNvSpPr>
            <a:spLocks noGrp="1"/>
          </p:cNvSpPr>
          <p:nvPr>
            <p:ph type="subTitle" idx="1"/>
          </p:nvPr>
        </p:nvSpPr>
        <p:spPr/>
        <p:txBody>
          <a:bodyPr/>
          <a:lstStyle/>
          <a:p>
            <a:r>
              <a:rPr lang="en-US" dirty="0" smtClean="0"/>
              <a:t>Simon Cho</a:t>
            </a:r>
          </a:p>
        </p:txBody>
      </p:sp>
    </p:spTree>
    <p:extLst>
      <p:ext uri="{BB962C8B-B14F-4D97-AF65-F5344CB8AC3E}">
        <p14:creationId xmlns:p14="http://schemas.microsoft.com/office/powerpoint/2010/main" val="12928185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Recovery Mode?</a:t>
            </a:r>
            <a:endParaRPr lang="en-US" dirty="0"/>
          </a:p>
        </p:txBody>
      </p:sp>
      <p:sp>
        <p:nvSpPr>
          <p:cNvPr id="3" name="Content Placeholder 2"/>
          <p:cNvSpPr>
            <a:spLocks noGrp="1"/>
          </p:cNvSpPr>
          <p:nvPr>
            <p:ph idx="1"/>
          </p:nvPr>
        </p:nvSpPr>
        <p:spPr>
          <a:xfrm>
            <a:off x="457200" y="1295400"/>
            <a:ext cx="8458200" cy="5410200"/>
          </a:xfrm>
        </p:spPr>
        <p:txBody>
          <a:bodyPr>
            <a:normAutofit fontScale="62500" lnSpcReduction="20000"/>
          </a:bodyPr>
          <a:lstStyle/>
          <a:p>
            <a:r>
              <a:rPr lang="en-US" dirty="0"/>
              <a:t>Full</a:t>
            </a:r>
          </a:p>
          <a:p>
            <a:pPr lvl="1"/>
            <a:r>
              <a:rPr lang="en-US" dirty="0"/>
              <a:t>Log backup required</a:t>
            </a:r>
          </a:p>
          <a:p>
            <a:pPr lvl="1"/>
            <a:r>
              <a:rPr lang="en-US" dirty="0"/>
              <a:t>Full logging everything</a:t>
            </a:r>
          </a:p>
          <a:p>
            <a:pPr lvl="2"/>
            <a:r>
              <a:rPr lang="en-US" dirty="0"/>
              <a:t>Note : Starting SQL 2008, some statement can be small logged even in full recovery mode.</a:t>
            </a:r>
          </a:p>
          <a:p>
            <a:r>
              <a:rPr lang="en-US" dirty="0" smtClean="0"/>
              <a:t>Simple</a:t>
            </a:r>
          </a:p>
          <a:p>
            <a:pPr lvl="1"/>
            <a:r>
              <a:rPr lang="en-US" dirty="0" smtClean="0"/>
              <a:t>Automatically </a:t>
            </a:r>
            <a:r>
              <a:rPr lang="en-US" dirty="0"/>
              <a:t>reclaims log </a:t>
            </a:r>
            <a:r>
              <a:rPr lang="en-US" dirty="0" smtClean="0"/>
              <a:t>space.</a:t>
            </a:r>
          </a:p>
          <a:p>
            <a:pPr lvl="1"/>
            <a:r>
              <a:rPr lang="en-US" dirty="0" smtClean="0"/>
              <a:t>No log backup</a:t>
            </a:r>
          </a:p>
          <a:p>
            <a:pPr lvl="2"/>
            <a:r>
              <a:rPr lang="en-US" dirty="0" smtClean="0"/>
              <a:t>Log chain is broken </a:t>
            </a:r>
            <a:r>
              <a:rPr lang="en-US" dirty="0"/>
              <a:t>– </a:t>
            </a:r>
            <a:r>
              <a:rPr lang="en-US" dirty="0" smtClean="0"/>
              <a:t>Not able to restore Point-in-time</a:t>
            </a:r>
          </a:p>
          <a:p>
            <a:pPr lvl="1"/>
            <a:r>
              <a:rPr lang="en-US" dirty="0" smtClean="0"/>
              <a:t>Fully Support minimal logging operation</a:t>
            </a:r>
          </a:p>
          <a:p>
            <a:r>
              <a:rPr lang="en-US" dirty="0" err="1" smtClean="0"/>
              <a:t>Bulk_Logged</a:t>
            </a:r>
            <a:endParaRPr lang="en-US" dirty="0" smtClean="0"/>
          </a:p>
          <a:p>
            <a:pPr lvl="1"/>
            <a:r>
              <a:rPr lang="en-US" dirty="0" smtClean="0"/>
              <a:t>Log </a:t>
            </a:r>
            <a:r>
              <a:rPr lang="en-US" dirty="0"/>
              <a:t>backup required</a:t>
            </a:r>
          </a:p>
          <a:p>
            <a:pPr lvl="2"/>
            <a:r>
              <a:rPr lang="en-US" dirty="0" smtClean="0"/>
              <a:t>Note : The log size pretty much same as full recovery mode even the minimal logging operation.</a:t>
            </a:r>
          </a:p>
          <a:p>
            <a:pPr lvl="1"/>
            <a:r>
              <a:rPr lang="en-US" dirty="0"/>
              <a:t>Fully Support minimal logging </a:t>
            </a:r>
            <a:r>
              <a:rPr lang="en-US" dirty="0" smtClean="0"/>
              <a:t>operation</a:t>
            </a:r>
          </a:p>
          <a:p>
            <a:pPr lvl="1"/>
            <a:r>
              <a:rPr lang="en-US" dirty="0" smtClean="0"/>
              <a:t>Log change is </a:t>
            </a:r>
            <a:r>
              <a:rPr lang="en-US" dirty="0" smtClean="0">
                <a:solidFill>
                  <a:srgbClr val="FF0000"/>
                </a:solidFill>
              </a:rPr>
              <a:t>NOT </a:t>
            </a:r>
            <a:r>
              <a:rPr lang="en-US" dirty="0" smtClean="0"/>
              <a:t>broken.</a:t>
            </a:r>
          </a:p>
          <a:p>
            <a:pPr lvl="1"/>
            <a:r>
              <a:rPr lang="en-US" dirty="0" smtClean="0"/>
              <a:t>Purpose : Temporary </a:t>
            </a:r>
            <a:r>
              <a:rPr lang="en-US" dirty="0"/>
              <a:t>change </a:t>
            </a:r>
            <a:r>
              <a:rPr lang="en-US" dirty="0" smtClean="0"/>
              <a:t>recovery mode for </a:t>
            </a:r>
            <a:r>
              <a:rPr lang="en-US" dirty="0"/>
              <a:t>Minimal logging </a:t>
            </a:r>
            <a:r>
              <a:rPr lang="en-US" dirty="0" smtClean="0"/>
              <a:t>STMT in Full logging Database.</a:t>
            </a:r>
          </a:p>
          <a:p>
            <a:pPr lvl="2"/>
            <a:r>
              <a:rPr lang="en-US" dirty="0" smtClean="0"/>
              <a:t>Note</a:t>
            </a:r>
          </a:p>
          <a:p>
            <a:pPr lvl="3"/>
            <a:r>
              <a:rPr lang="en-US" dirty="0" smtClean="0"/>
              <a:t>Unfortunately, Mirrored database can’t changed.</a:t>
            </a:r>
          </a:p>
          <a:p>
            <a:pPr lvl="3"/>
            <a:r>
              <a:rPr lang="en-US" dirty="0" smtClean="0"/>
              <a:t>When transactional replication is enabled, most of statement fully logged even Bulk Logged mode</a:t>
            </a:r>
          </a:p>
          <a:p>
            <a:pPr marL="914400" lvl="2" indent="0">
              <a:buNone/>
            </a:pPr>
            <a:endParaRPr lang="en-US" dirty="0"/>
          </a:p>
          <a:p>
            <a:pPr lvl="1"/>
            <a:endParaRPr lang="en-US" dirty="0" smtClean="0"/>
          </a:p>
          <a:p>
            <a:pPr lvl="2"/>
            <a:endParaRPr lang="en-US" dirty="0"/>
          </a:p>
        </p:txBody>
      </p:sp>
    </p:spTree>
    <p:extLst>
      <p:ext uri="{BB962C8B-B14F-4D97-AF65-F5344CB8AC3E}">
        <p14:creationId xmlns:p14="http://schemas.microsoft.com/office/powerpoint/2010/main" val="9055285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3 things for TX error handling</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1. @@</a:t>
            </a:r>
            <a:r>
              <a:rPr lang="en-US" dirty="0" err="1" smtClean="0"/>
              <a:t>TranCount</a:t>
            </a:r>
            <a:endParaRPr lang="en-US" dirty="0" smtClean="0"/>
          </a:p>
          <a:p>
            <a:pPr lvl="1"/>
            <a:r>
              <a:rPr lang="en-US" dirty="0"/>
              <a:t>It can determine nested transaction.</a:t>
            </a:r>
          </a:p>
          <a:p>
            <a:pPr lvl="1"/>
            <a:r>
              <a:rPr lang="en-US" dirty="0"/>
              <a:t>It doesn’t know </a:t>
            </a:r>
            <a:r>
              <a:rPr lang="en-US" dirty="0" err="1" smtClean="0"/>
              <a:t>uncommittable</a:t>
            </a:r>
            <a:r>
              <a:rPr lang="en-US" dirty="0" smtClean="0"/>
              <a:t> transaction</a:t>
            </a:r>
            <a:r>
              <a:rPr lang="en-US" dirty="0"/>
              <a:t>.</a:t>
            </a:r>
          </a:p>
          <a:p>
            <a:pPr lvl="1"/>
            <a:endParaRPr lang="en-US" dirty="0" smtClean="0"/>
          </a:p>
          <a:p>
            <a:r>
              <a:rPr lang="en-US" dirty="0" smtClean="0"/>
              <a:t>2. XACT_STATE()</a:t>
            </a:r>
          </a:p>
          <a:p>
            <a:pPr lvl="1"/>
            <a:r>
              <a:rPr lang="en-US" dirty="0"/>
              <a:t>1 : </a:t>
            </a:r>
            <a:r>
              <a:rPr lang="en-US" dirty="0" err="1"/>
              <a:t>Commitable</a:t>
            </a:r>
            <a:r>
              <a:rPr lang="en-US" dirty="0"/>
              <a:t> </a:t>
            </a:r>
            <a:r>
              <a:rPr lang="en-US" dirty="0" smtClean="0"/>
              <a:t>active TX. </a:t>
            </a:r>
            <a:endParaRPr lang="en-US" dirty="0"/>
          </a:p>
          <a:p>
            <a:pPr lvl="1"/>
            <a:r>
              <a:rPr lang="en-US" dirty="0"/>
              <a:t>0 : </a:t>
            </a:r>
            <a:r>
              <a:rPr lang="en-US" dirty="0" smtClean="0"/>
              <a:t>No active TX.</a:t>
            </a:r>
            <a:endParaRPr lang="en-US" dirty="0"/>
          </a:p>
          <a:p>
            <a:pPr lvl="1"/>
            <a:r>
              <a:rPr lang="en-US" dirty="0"/>
              <a:t>-1 : </a:t>
            </a:r>
            <a:r>
              <a:rPr lang="en-US" dirty="0" err="1" smtClean="0"/>
              <a:t>Uncommitable</a:t>
            </a:r>
            <a:r>
              <a:rPr lang="en-US" dirty="0" smtClean="0"/>
              <a:t> active TX.</a:t>
            </a:r>
          </a:p>
          <a:p>
            <a:pPr lvl="1"/>
            <a:r>
              <a:rPr lang="en-US" dirty="0" smtClean="0"/>
              <a:t>It can </a:t>
            </a:r>
            <a:r>
              <a:rPr lang="en-US" dirty="0"/>
              <a:t>determine </a:t>
            </a:r>
            <a:r>
              <a:rPr lang="en-US" dirty="0" err="1"/>
              <a:t>uncommittable</a:t>
            </a:r>
            <a:r>
              <a:rPr lang="en-US" dirty="0"/>
              <a:t> transaction.</a:t>
            </a:r>
          </a:p>
          <a:p>
            <a:pPr lvl="1"/>
            <a:r>
              <a:rPr lang="en-US" dirty="0"/>
              <a:t>It doesn’t know nested transaction</a:t>
            </a:r>
            <a:r>
              <a:rPr lang="en-US" dirty="0" smtClean="0"/>
              <a:t>.</a:t>
            </a:r>
            <a:endParaRPr lang="en-US" dirty="0"/>
          </a:p>
        </p:txBody>
      </p:sp>
    </p:spTree>
    <p:extLst>
      <p:ext uri="{BB962C8B-B14F-4D97-AF65-F5344CB8AC3E}">
        <p14:creationId xmlns:p14="http://schemas.microsoft.com/office/powerpoint/2010/main" val="13072013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3 things for TX error </a:t>
            </a:r>
            <a:r>
              <a:rPr lang="en-US" dirty="0" smtClean="0"/>
              <a:t>handling - </a:t>
            </a:r>
            <a:r>
              <a:rPr lang="en-US" dirty="0" err="1" smtClean="0"/>
              <a:t>Cont</a:t>
            </a:r>
            <a:endParaRPr lang="en-US" dirty="0"/>
          </a:p>
        </p:txBody>
      </p:sp>
      <p:sp>
        <p:nvSpPr>
          <p:cNvPr id="3" name="Content Placeholder 2"/>
          <p:cNvSpPr>
            <a:spLocks noGrp="1"/>
          </p:cNvSpPr>
          <p:nvPr>
            <p:ph idx="1"/>
          </p:nvPr>
        </p:nvSpPr>
        <p:spPr/>
        <p:txBody>
          <a:bodyPr>
            <a:normAutofit lnSpcReduction="10000"/>
          </a:bodyPr>
          <a:lstStyle/>
          <a:p>
            <a:r>
              <a:rPr lang="en-US" dirty="0" smtClean="0"/>
              <a:t>3. SET XACT_ABORT</a:t>
            </a:r>
          </a:p>
          <a:p>
            <a:pPr lvl="1"/>
            <a:r>
              <a:rPr lang="en-US" dirty="0" smtClean="0"/>
              <a:t>On : In </a:t>
            </a:r>
            <a:r>
              <a:rPr lang="en-US" dirty="0"/>
              <a:t>case of run-time error, the entire TX is terminated and rolled back</a:t>
            </a:r>
            <a:r>
              <a:rPr lang="en-US" dirty="0" smtClean="0"/>
              <a:t>.</a:t>
            </a:r>
          </a:p>
          <a:p>
            <a:pPr lvl="1"/>
            <a:endParaRPr lang="en-US" dirty="0"/>
          </a:p>
          <a:p>
            <a:pPr lvl="1"/>
            <a:r>
              <a:rPr lang="en-US" dirty="0" smtClean="0"/>
              <a:t>Off(Default) </a:t>
            </a:r>
            <a:r>
              <a:rPr lang="en-US" dirty="0"/>
              <a:t>: </a:t>
            </a:r>
            <a:r>
              <a:rPr lang="en-US" dirty="0" smtClean="0"/>
              <a:t>[in </a:t>
            </a:r>
            <a:r>
              <a:rPr lang="en-US" dirty="0"/>
              <a:t>some cases </a:t>
            </a:r>
            <a:r>
              <a:rPr lang="en-US" dirty="0" smtClean="0"/>
              <a:t>only] </a:t>
            </a:r>
            <a:r>
              <a:rPr lang="en-US" dirty="0"/>
              <a:t>the Transact-SQL statement that raised the error is rolled back and the transaction continues processing. </a:t>
            </a:r>
            <a:endParaRPr lang="en-US" dirty="0" smtClean="0"/>
          </a:p>
          <a:p>
            <a:pPr lvl="2"/>
            <a:r>
              <a:rPr lang="en-US" dirty="0" smtClean="0"/>
              <a:t>Note *: Depending </a:t>
            </a:r>
            <a:r>
              <a:rPr lang="en-US" dirty="0"/>
              <a:t>upon the severity of the error, the entire transaction may be rolled back even when SET XACT_ABORT is OFF</a:t>
            </a:r>
            <a:r>
              <a:rPr lang="en-US" dirty="0" smtClean="0"/>
              <a:t>.</a:t>
            </a:r>
          </a:p>
        </p:txBody>
      </p:sp>
    </p:spTree>
    <p:extLst>
      <p:ext uri="{BB962C8B-B14F-4D97-AF65-F5344CB8AC3E}">
        <p14:creationId xmlns:p14="http://schemas.microsoft.com/office/powerpoint/2010/main" val="10215756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Rollback Transaction</a:t>
            </a:r>
            <a:endParaRPr lang="en-US" dirty="0"/>
          </a:p>
        </p:txBody>
      </p:sp>
      <p:sp>
        <p:nvSpPr>
          <p:cNvPr id="3" name="Content Placeholder 2"/>
          <p:cNvSpPr>
            <a:spLocks noGrp="1"/>
          </p:cNvSpPr>
          <p:nvPr>
            <p:ph idx="1"/>
          </p:nvPr>
        </p:nvSpPr>
        <p:spPr/>
        <p:txBody>
          <a:bodyPr>
            <a:normAutofit/>
          </a:bodyPr>
          <a:lstStyle/>
          <a:p>
            <a:r>
              <a:rPr lang="en-US" dirty="0" smtClean="0"/>
              <a:t>Rollback Tran</a:t>
            </a:r>
          </a:p>
          <a:p>
            <a:pPr lvl="1"/>
            <a:r>
              <a:rPr lang="en-US" dirty="0" smtClean="0"/>
              <a:t>Do NOT print any error message</a:t>
            </a:r>
          </a:p>
          <a:p>
            <a:pPr lvl="1"/>
            <a:r>
              <a:rPr lang="en-US" dirty="0" smtClean="0"/>
              <a:t>Rolls </a:t>
            </a:r>
            <a:r>
              <a:rPr lang="en-US" dirty="0"/>
              <a:t>back all inner </a:t>
            </a:r>
            <a:r>
              <a:rPr lang="en-US" dirty="0" smtClean="0"/>
              <a:t>transactions</a:t>
            </a:r>
          </a:p>
          <a:p>
            <a:pPr lvl="1"/>
            <a:r>
              <a:rPr lang="en-US" dirty="0"/>
              <a:t>@@TRANCOUNT system function to </a:t>
            </a:r>
            <a:r>
              <a:rPr lang="en-US" dirty="0" smtClean="0"/>
              <a:t>0</a:t>
            </a:r>
          </a:p>
          <a:p>
            <a:pPr lvl="1"/>
            <a:endParaRPr lang="en-US" dirty="0" smtClean="0"/>
          </a:p>
          <a:p>
            <a:pPr lvl="1"/>
            <a:endParaRPr lang="en-US" dirty="0" smtClean="0"/>
          </a:p>
        </p:txBody>
      </p:sp>
    </p:spTree>
    <p:extLst>
      <p:ext uri="{BB962C8B-B14F-4D97-AF65-F5344CB8AC3E}">
        <p14:creationId xmlns:p14="http://schemas.microsoft.com/office/powerpoint/2010/main" val="30195769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5.</a:t>
            </a:r>
            <a:endParaRPr lang="en-US" dirty="0"/>
          </a:p>
        </p:txBody>
      </p:sp>
      <p:sp>
        <p:nvSpPr>
          <p:cNvPr id="5" name="Rectangle 4"/>
          <p:cNvSpPr/>
          <p:nvPr/>
        </p:nvSpPr>
        <p:spPr>
          <a:xfrm>
            <a:off x="685800" y="1219200"/>
            <a:ext cx="3657600" cy="5262979"/>
          </a:xfrm>
          <a:prstGeom prst="rect">
            <a:avLst/>
          </a:prstGeom>
        </p:spPr>
        <p:txBody>
          <a:bodyPr wrap="square">
            <a:spAutoFit/>
          </a:bodyPr>
          <a:lstStyle/>
          <a:p>
            <a:r>
              <a:rPr lang="en-US" sz="1600" dirty="0" smtClean="0">
                <a:solidFill>
                  <a:srgbClr val="0000FF"/>
                </a:solidFill>
                <a:latin typeface="Consolas"/>
              </a:rPr>
              <a:t>CREATE</a:t>
            </a:r>
            <a:r>
              <a:rPr lang="en-US" sz="1600" dirty="0" smtClean="0">
                <a:solidFill>
                  <a:prstClr val="black"/>
                </a:solidFill>
                <a:latin typeface="Consolas"/>
              </a:rPr>
              <a:t> </a:t>
            </a:r>
            <a:r>
              <a:rPr lang="en-US" sz="1600" dirty="0">
                <a:solidFill>
                  <a:srgbClr val="0000FF"/>
                </a:solidFill>
                <a:latin typeface="Consolas"/>
              </a:rPr>
              <a:t>PROCEDURE</a:t>
            </a:r>
            <a:r>
              <a:rPr lang="en-US" sz="1600" dirty="0">
                <a:solidFill>
                  <a:prstClr val="black"/>
                </a:solidFill>
                <a:latin typeface="Consolas"/>
              </a:rPr>
              <a:t> </a:t>
            </a:r>
            <a:r>
              <a:rPr lang="en-US" sz="1600" dirty="0" smtClean="0">
                <a:solidFill>
                  <a:prstClr val="black"/>
                </a:solidFill>
                <a:latin typeface="Consolas"/>
              </a:rPr>
              <a:t>USP_INNER_TRAN</a:t>
            </a:r>
            <a:endParaRPr lang="en-US" sz="1600" dirty="0">
              <a:solidFill>
                <a:prstClr val="black"/>
              </a:solidFill>
              <a:latin typeface="Consolas"/>
            </a:endParaRPr>
          </a:p>
          <a:p>
            <a:r>
              <a:rPr lang="en-US" sz="1600" dirty="0">
                <a:solidFill>
                  <a:prstClr val="black"/>
                </a:solidFill>
                <a:latin typeface="Consolas"/>
              </a:rPr>
              <a:t>@output </a:t>
            </a:r>
            <a:r>
              <a:rPr lang="en-US" sz="1600" dirty="0" err="1">
                <a:solidFill>
                  <a:srgbClr val="0000FF"/>
                </a:solidFill>
                <a:latin typeface="Consolas"/>
              </a:rPr>
              <a:t>varchar</a:t>
            </a:r>
            <a:r>
              <a:rPr lang="en-US" sz="1600" dirty="0">
                <a:solidFill>
                  <a:srgbClr val="808080"/>
                </a:solidFill>
                <a:latin typeface="Consolas"/>
              </a:rPr>
              <a:t>(</a:t>
            </a:r>
            <a:r>
              <a:rPr lang="en-US" sz="1600" dirty="0">
                <a:solidFill>
                  <a:prstClr val="black"/>
                </a:solidFill>
                <a:latin typeface="Consolas"/>
              </a:rPr>
              <a:t>255</a:t>
            </a:r>
            <a:r>
              <a:rPr lang="en-US" sz="1600" dirty="0">
                <a:solidFill>
                  <a:srgbClr val="808080"/>
                </a:solidFill>
                <a:latin typeface="Consolas"/>
              </a:rPr>
              <a:t>)</a:t>
            </a:r>
            <a:r>
              <a:rPr lang="en-US" sz="1600" dirty="0">
                <a:solidFill>
                  <a:prstClr val="black"/>
                </a:solidFill>
                <a:latin typeface="Consolas"/>
              </a:rPr>
              <a:t> </a:t>
            </a:r>
            <a:r>
              <a:rPr lang="en-US" sz="1600" dirty="0">
                <a:solidFill>
                  <a:srgbClr val="0000FF"/>
                </a:solidFill>
                <a:latin typeface="Consolas"/>
              </a:rPr>
              <a:t>OUTPUT</a:t>
            </a:r>
            <a:endParaRPr lang="en-US" sz="1600" dirty="0">
              <a:solidFill>
                <a:prstClr val="black"/>
              </a:solidFill>
              <a:latin typeface="Consolas"/>
            </a:endParaRPr>
          </a:p>
          <a:p>
            <a:r>
              <a:rPr lang="en-US" sz="1600" dirty="0">
                <a:solidFill>
                  <a:srgbClr val="0000FF"/>
                </a:solidFill>
                <a:latin typeface="Consolas"/>
              </a:rPr>
              <a:t>AS</a:t>
            </a:r>
            <a:endParaRPr lang="en-US" sz="1600" dirty="0">
              <a:solidFill>
                <a:prstClr val="black"/>
              </a:solidFill>
              <a:latin typeface="Consolas"/>
            </a:endParaRPr>
          </a:p>
          <a:p>
            <a:r>
              <a:rPr lang="en-US" sz="1600" dirty="0">
                <a:solidFill>
                  <a:srgbClr val="0000FF"/>
                </a:solidFill>
                <a:latin typeface="Consolas"/>
              </a:rPr>
              <a:t>BEGIN</a:t>
            </a:r>
            <a:endParaRPr lang="en-US" sz="1600" dirty="0">
              <a:solidFill>
                <a:prstClr val="black"/>
              </a:solidFill>
              <a:latin typeface="Consolas"/>
            </a:endParaRPr>
          </a:p>
          <a:p>
            <a:r>
              <a:rPr lang="en-US" sz="1600" dirty="0" smtClean="0">
                <a:solidFill>
                  <a:srgbClr val="0000FF"/>
                </a:solidFill>
                <a:latin typeface="Consolas"/>
              </a:rPr>
              <a:t>SET</a:t>
            </a:r>
            <a:r>
              <a:rPr lang="en-US" sz="1600" dirty="0" smtClean="0">
                <a:solidFill>
                  <a:prstClr val="black"/>
                </a:solidFill>
                <a:latin typeface="Consolas"/>
              </a:rPr>
              <a:t> </a:t>
            </a:r>
            <a:r>
              <a:rPr lang="en-US" sz="1600" dirty="0">
                <a:solidFill>
                  <a:srgbClr val="0000FF"/>
                </a:solidFill>
                <a:latin typeface="Consolas"/>
              </a:rPr>
              <a:t>NOCOUNT</a:t>
            </a:r>
            <a:r>
              <a:rPr lang="en-US" sz="1600" dirty="0">
                <a:solidFill>
                  <a:prstClr val="black"/>
                </a:solidFill>
                <a:latin typeface="Consolas"/>
              </a:rPr>
              <a:t> </a:t>
            </a:r>
            <a:r>
              <a:rPr lang="en-US" sz="1600" dirty="0">
                <a:solidFill>
                  <a:srgbClr val="0000FF"/>
                </a:solidFill>
                <a:latin typeface="Consolas"/>
              </a:rPr>
              <a:t>ON</a:t>
            </a:r>
            <a:r>
              <a:rPr lang="en-US" sz="1600" dirty="0">
                <a:solidFill>
                  <a:srgbClr val="808080"/>
                </a:solidFill>
                <a:latin typeface="Consolas"/>
              </a:rPr>
              <a:t>;</a:t>
            </a:r>
            <a:endParaRPr lang="en-US" sz="1600" dirty="0">
              <a:solidFill>
                <a:prstClr val="black"/>
              </a:solidFill>
              <a:latin typeface="Consolas"/>
            </a:endParaRPr>
          </a:p>
          <a:p>
            <a:r>
              <a:rPr lang="en-US" sz="1600" dirty="0" smtClean="0">
                <a:solidFill>
                  <a:srgbClr val="0000FF"/>
                </a:solidFill>
                <a:latin typeface="Consolas"/>
              </a:rPr>
              <a:t>  BEGIN</a:t>
            </a:r>
            <a:r>
              <a:rPr lang="en-US" sz="1600" dirty="0" smtClean="0">
                <a:solidFill>
                  <a:prstClr val="black"/>
                </a:solidFill>
                <a:latin typeface="Consolas"/>
              </a:rPr>
              <a:t> </a:t>
            </a:r>
            <a:r>
              <a:rPr lang="en-US" sz="1600" dirty="0">
                <a:solidFill>
                  <a:srgbClr val="0000FF"/>
                </a:solidFill>
                <a:latin typeface="Consolas"/>
              </a:rPr>
              <a:t>TRANSACTION</a:t>
            </a:r>
            <a:endParaRPr lang="en-US" sz="1600" dirty="0">
              <a:solidFill>
                <a:prstClr val="black"/>
              </a:solidFill>
              <a:latin typeface="Consolas"/>
            </a:endParaRPr>
          </a:p>
          <a:p>
            <a:endParaRPr lang="en-US" sz="1600" dirty="0">
              <a:solidFill>
                <a:prstClr val="black"/>
              </a:solidFill>
              <a:latin typeface="Consolas"/>
            </a:endParaRPr>
          </a:p>
          <a:p>
            <a:r>
              <a:rPr lang="en-US" sz="1600" dirty="0" smtClean="0">
                <a:solidFill>
                  <a:srgbClr val="0000FF"/>
                </a:solidFill>
                <a:latin typeface="Consolas"/>
              </a:rPr>
              <a:t>  BEGIN</a:t>
            </a:r>
            <a:r>
              <a:rPr lang="en-US" sz="1600" dirty="0" smtClean="0">
                <a:solidFill>
                  <a:prstClr val="black"/>
                </a:solidFill>
                <a:latin typeface="Consolas"/>
              </a:rPr>
              <a:t> </a:t>
            </a:r>
            <a:r>
              <a:rPr lang="en-US" sz="1600" dirty="0">
                <a:solidFill>
                  <a:srgbClr val="0000FF"/>
                </a:solidFill>
                <a:latin typeface="Consolas"/>
              </a:rPr>
              <a:t>TRY</a:t>
            </a:r>
            <a:endParaRPr lang="en-US" sz="1600" dirty="0">
              <a:solidFill>
                <a:prstClr val="black"/>
              </a:solidFill>
              <a:latin typeface="Consolas"/>
            </a:endParaRPr>
          </a:p>
          <a:p>
            <a:r>
              <a:rPr lang="en-US" sz="1600" dirty="0" smtClean="0">
                <a:solidFill>
                  <a:srgbClr val="0000FF"/>
                </a:solidFill>
                <a:latin typeface="Consolas"/>
              </a:rPr>
              <a:t>    SELECT</a:t>
            </a:r>
            <a:r>
              <a:rPr lang="en-US" sz="1600" dirty="0" smtClean="0">
                <a:solidFill>
                  <a:prstClr val="black"/>
                </a:solidFill>
                <a:latin typeface="Consolas"/>
              </a:rPr>
              <a:t> 1</a:t>
            </a:r>
            <a:r>
              <a:rPr lang="en-US" sz="1600" dirty="0" smtClean="0">
                <a:solidFill>
                  <a:srgbClr val="808080"/>
                </a:solidFill>
                <a:latin typeface="Consolas"/>
              </a:rPr>
              <a:t>/</a:t>
            </a:r>
            <a:r>
              <a:rPr lang="en-US" sz="1600" dirty="0" smtClean="0">
                <a:solidFill>
                  <a:prstClr val="black"/>
                </a:solidFill>
                <a:latin typeface="Consolas"/>
              </a:rPr>
              <a:t>0</a:t>
            </a:r>
            <a:r>
              <a:rPr lang="en-US" sz="1600" dirty="0">
                <a:latin typeface="Consolas"/>
              </a:rPr>
              <a:t> </a:t>
            </a:r>
            <a:r>
              <a:rPr lang="en-US" sz="1600" dirty="0">
                <a:solidFill>
                  <a:srgbClr val="008000"/>
                </a:solidFill>
                <a:latin typeface="Consolas"/>
              </a:rPr>
              <a:t>-- </a:t>
            </a:r>
            <a:r>
              <a:rPr lang="en-US" sz="1600" dirty="0" smtClean="0">
                <a:solidFill>
                  <a:srgbClr val="008000"/>
                </a:solidFill>
                <a:latin typeface="Consolas"/>
              </a:rPr>
              <a:t>Bug</a:t>
            </a:r>
            <a:endParaRPr lang="en-US" sz="1600" dirty="0" smtClean="0">
              <a:solidFill>
                <a:prstClr val="black"/>
              </a:solidFill>
              <a:latin typeface="Consolas"/>
            </a:endParaRPr>
          </a:p>
          <a:p>
            <a:r>
              <a:rPr lang="en-US" sz="1600" dirty="0" smtClean="0">
                <a:solidFill>
                  <a:srgbClr val="0000FF"/>
                </a:solidFill>
                <a:latin typeface="Consolas"/>
              </a:rPr>
              <a:t>    COMMIT</a:t>
            </a:r>
            <a:r>
              <a:rPr lang="en-US" sz="1600" dirty="0" smtClean="0">
                <a:solidFill>
                  <a:prstClr val="black"/>
                </a:solidFill>
                <a:latin typeface="Consolas"/>
              </a:rPr>
              <a:t> </a:t>
            </a:r>
            <a:r>
              <a:rPr lang="en-US" sz="1600" dirty="0">
                <a:solidFill>
                  <a:srgbClr val="0000FF"/>
                </a:solidFill>
                <a:latin typeface="Consolas"/>
              </a:rPr>
              <a:t>TRANSACTION</a:t>
            </a:r>
            <a:endParaRPr lang="en-US" sz="1600" dirty="0">
              <a:solidFill>
                <a:prstClr val="black"/>
              </a:solidFill>
              <a:latin typeface="Consolas"/>
            </a:endParaRPr>
          </a:p>
          <a:p>
            <a:endParaRPr lang="en-US" sz="1600" dirty="0">
              <a:solidFill>
                <a:prstClr val="black"/>
              </a:solidFill>
              <a:latin typeface="Consolas"/>
            </a:endParaRPr>
          </a:p>
          <a:p>
            <a:r>
              <a:rPr lang="en-US" sz="1600" dirty="0" smtClean="0">
                <a:solidFill>
                  <a:srgbClr val="0000FF"/>
                </a:solidFill>
                <a:latin typeface="Consolas"/>
              </a:rPr>
              <a:t>    SELECT</a:t>
            </a:r>
            <a:r>
              <a:rPr lang="en-US" sz="1600" dirty="0" smtClean="0">
                <a:solidFill>
                  <a:prstClr val="black"/>
                </a:solidFill>
                <a:latin typeface="Consolas"/>
              </a:rPr>
              <a:t> </a:t>
            </a:r>
            <a:r>
              <a:rPr lang="en-US" sz="1600" dirty="0">
                <a:solidFill>
                  <a:prstClr val="black"/>
                </a:solidFill>
                <a:latin typeface="Consolas"/>
              </a:rPr>
              <a:t>@output </a:t>
            </a:r>
            <a:r>
              <a:rPr lang="en-US" sz="1600" dirty="0">
                <a:solidFill>
                  <a:srgbClr val="808080"/>
                </a:solidFill>
                <a:latin typeface="Consolas"/>
              </a:rPr>
              <a:t>=</a:t>
            </a:r>
            <a:r>
              <a:rPr lang="en-US" sz="1600" dirty="0">
                <a:solidFill>
                  <a:prstClr val="black"/>
                </a:solidFill>
                <a:latin typeface="Consolas"/>
              </a:rPr>
              <a:t> </a:t>
            </a:r>
            <a:r>
              <a:rPr lang="en-US" sz="1600" dirty="0">
                <a:solidFill>
                  <a:srgbClr val="FF0000"/>
                </a:solidFill>
                <a:latin typeface="Consolas"/>
              </a:rPr>
              <a:t>'DONE'</a:t>
            </a:r>
            <a:endParaRPr lang="en-US" sz="1600" dirty="0">
              <a:solidFill>
                <a:prstClr val="black"/>
              </a:solidFill>
              <a:latin typeface="Consolas"/>
            </a:endParaRPr>
          </a:p>
          <a:p>
            <a:r>
              <a:rPr lang="en-US" sz="1600" dirty="0" smtClean="0">
                <a:solidFill>
                  <a:srgbClr val="0000FF"/>
                </a:solidFill>
                <a:latin typeface="Consolas"/>
              </a:rPr>
              <a:t>  END</a:t>
            </a:r>
            <a:r>
              <a:rPr lang="en-US" sz="1600" dirty="0" smtClean="0">
                <a:solidFill>
                  <a:prstClr val="black"/>
                </a:solidFill>
                <a:latin typeface="Consolas"/>
              </a:rPr>
              <a:t> </a:t>
            </a:r>
            <a:r>
              <a:rPr lang="en-US" sz="1600" dirty="0">
                <a:solidFill>
                  <a:srgbClr val="0000FF"/>
                </a:solidFill>
                <a:latin typeface="Consolas"/>
              </a:rPr>
              <a:t>TRY</a:t>
            </a:r>
            <a:endParaRPr lang="en-US" sz="1600" dirty="0">
              <a:solidFill>
                <a:prstClr val="black"/>
              </a:solidFill>
              <a:latin typeface="Consolas"/>
            </a:endParaRPr>
          </a:p>
          <a:p>
            <a:r>
              <a:rPr lang="en-US" sz="1600" dirty="0" smtClean="0">
                <a:solidFill>
                  <a:srgbClr val="0000FF"/>
                </a:solidFill>
                <a:latin typeface="Consolas"/>
              </a:rPr>
              <a:t>  BEGIN</a:t>
            </a:r>
            <a:r>
              <a:rPr lang="en-US" sz="1600" dirty="0" smtClean="0">
                <a:solidFill>
                  <a:prstClr val="black"/>
                </a:solidFill>
                <a:latin typeface="Consolas"/>
              </a:rPr>
              <a:t> </a:t>
            </a:r>
            <a:r>
              <a:rPr lang="en-US" sz="1600" dirty="0">
                <a:solidFill>
                  <a:srgbClr val="0000FF"/>
                </a:solidFill>
                <a:latin typeface="Consolas"/>
              </a:rPr>
              <a:t>CATCH</a:t>
            </a:r>
            <a:endParaRPr lang="en-US" sz="1600" dirty="0">
              <a:solidFill>
                <a:prstClr val="black"/>
              </a:solidFill>
              <a:latin typeface="Consolas"/>
            </a:endParaRPr>
          </a:p>
          <a:p>
            <a:r>
              <a:rPr lang="en-US" sz="1600" dirty="0" smtClean="0">
                <a:solidFill>
                  <a:srgbClr val="0000FF"/>
                </a:solidFill>
                <a:latin typeface="Consolas"/>
              </a:rPr>
              <a:t>    ROLLBACK</a:t>
            </a:r>
            <a:r>
              <a:rPr lang="en-US" sz="1600" dirty="0" smtClean="0">
                <a:solidFill>
                  <a:prstClr val="black"/>
                </a:solidFill>
                <a:latin typeface="Consolas"/>
              </a:rPr>
              <a:t> </a:t>
            </a:r>
            <a:r>
              <a:rPr lang="en-US" sz="1600" dirty="0">
                <a:solidFill>
                  <a:srgbClr val="0000FF"/>
                </a:solidFill>
                <a:latin typeface="Consolas"/>
              </a:rPr>
              <a:t>TRANSACTION</a:t>
            </a:r>
            <a:endParaRPr lang="en-US" sz="1600" dirty="0">
              <a:solidFill>
                <a:prstClr val="black"/>
              </a:solidFill>
              <a:latin typeface="Consolas"/>
            </a:endParaRPr>
          </a:p>
          <a:p>
            <a:r>
              <a:rPr lang="en-US" sz="1600" dirty="0" smtClean="0">
                <a:solidFill>
                  <a:srgbClr val="0000FF"/>
                </a:solidFill>
                <a:latin typeface="Consolas"/>
              </a:rPr>
              <a:t>    SELECT</a:t>
            </a:r>
            <a:r>
              <a:rPr lang="en-US" sz="1600" dirty="0" smtClean="0">
                <a:solidFill>
                  <a:prstClr val="black"/>
                </a:solidFill>
                <a:latin typeface="Consolas"/>
              </a:rPr>
              <a:t> </a:t>
            </a:r>
            <a:r>
              <a:rPr lang="en-US" sz="1600" dirty="0">
                <a:solidFill>
                  <a:prstClr val="black"/>
                </a:solidFill>
                <a:latin typeface="Consolas"/>
              </a:rPr>
              <a:t>@output </a:t>
            </a:r>
            <a:r>
              <a:rPr lang="en-US" sz="1600" dirty="0">
                <a:solidFill>
                  <a:srgbClr val="808080"/>
                </a:solidFill>
                <a:latin typeface="Consolas"/>
              </a:rPr>
              <a:t>=</a:t>
            </a:r>
            <a:r>
              <a:rPr lang="en-US" sz="1600" dirty="0">
                <a:solidFill>
                  <a:prstClr val="black"/>
                </a:solidFill>
                <a:latin typeface="Consolas"/>
              </a:rPr>
              <a:t> </a:t>
            </a:r>
            <a:r>
              <a:rPr lang="en-US" sz="1600" dirty="0">
                <a:solidFill>
                  <a:srgbClr val="FF0000"/>
                </a:solidFill>
                <a:latin typeface="Consolas"/>
              </a:rPr>
              <a:t>'FAIL'</a:t>
            </a:r>
            <a:endParaRPr lang="en-US" sz="1600" dirty="0">
              <a:solidFill>
                <a:prstClr val="black"/>
              </a:solidFill>
              <a:latin typeface="Consolas"/>
            </a:endParaRPr>
          </a:p>
          <a:p>
            <a:r>
              <a:rPr lang="en-US" sz="1600" dirty="0" smtClean="0">
                <a:solidFill>
                  <a:srgbClr val="0000FF"/>
                </a:solidFill>
                <a:latin typeface="Consolas"/>
              </a:rPr>
              <a:t>  END</a:t>
            </a:r>
            <a:r>
              <a:rPr lang="en-US" sz="1600" dirty="0" smtClean="0">
                <a:solidFill>
                  <a:prstClr val="black"/>
                </a:solidFill>
                <a:latin typeface="Consolas"/>
              </a:rPr>
              <a:t> </a:t>
            </a:r>
            <a:r>
              <a:rPr lang="en-US" sz="1600" dirty="0" smtClean="0">
                <a:solidFill>
                  <a:srgbClr val="0000FF"/>
                </a:solidFill>
                <a:latin typeface="Consolas"/>
              </a:rPr>
              <a:t>CATCH</a:t>
            </a:r>
          </a:p>
          <a:p>
            <a:endParaRPr lang="en-US" sz="1600" dirty="0">
              <a:solidFill>
                <a:prstClr val="black"/>
              </a:solidFill>
              <a:latin typeface="Consolas"/>
            </a:endParaRPr>
          </a:p>
          <a:p>
            <a:r>
              <a:rPr lang="en-US" sz="1600" dirty="0">
                <a:solidFill>
                  <a:srgbClr val="0000FF"/>
                </a:solidFill>
                <a:latin typeface="Consolas"/>
              </a:rPr>
              <a:t>Return</a:t>
            </a:r>
            <a:r>
              <a:rPr lang="en-US" sz="1600" dirty="0">
                <a:solidFill>
                  <a:prstClr val="black"/>
                </a:solidFill>
                <a:latin typeface="Consolas"/>
              </a:rPr>
              <a:t> 0</a:t>
            </a:r>
          </a:p>
          <a:p>
            <a:r>
              <a:rPr lang="en-US" sz="1600" dirty="0">
                <a:solidFill>
                  <a:srgbClr val="0000FF"/>
                </a:solidFill>
                <a:latin typeface="Consolas"/>
              </a:rPr>
              <a:t>END</a:t>
            </a:r>
            <a:endParaRPr lang="en-US" sz="1600" dirty="0">
              <a:solidFill>
                <a:prstClr val="black"/>
              </a:solidFill>
              <a:latin typeface="Consolas"/>
            </a:endParaRPr>
          </a:p>
          <a:p>
            <a:r>
              <a:rPr lang="en-US" sz="1600" dirty="0" smtClean="0">
                <a:solidFill>
                  <a:srgbClr val="0000FF"/>
                </a:solidFill>
                <a:latin typeface="Consolas"/>
              </a:rPr>
              <a:t>GO</a:t>
            </a:r>
            <a:endParaRPr lang="en-US" sz="1600" dirty="0">
              <a:solidFill>
                <a:prstClr val="black"/>
              </a:solidFill>
              <a:latin typeface="Consolas"/>
            </a:endParaRPr>
          </a:p>
        </p:txBody>
      </p:sp>
    </p:spTree>
    <p:extLst>
      <p:ext uri="{BB962C8B-B14F-4D97-AF65-F5344CB8AC3E}">
        <p14:creationId xmlns:p14="http://schemas.microsoft.com/office/powerpoint/2010/main" val="7028828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 5</a:t>
            </a:r>
            <a:r>
              <a:rPr lang="en-US" dirty="0" smtClean="0"/>
              <a:t>. - </a:t>
            </a:r>
            <a:r>
              <a:rPr lang="en-US" dirty="0" err="1" smtClean="0"/>
              <a:t>Cont</a:t>
            </a:r>
            <a:endParaRPr lang="en-US" dirty="0"/>
          </a:p>
        </p:txBody>
      </p:sp>
      <p:sp>
        <p:nvSpPr>
          <p:cNvPr id="4" name="Rectangle 3"/>
          <p:cNvSpPr/>
          <p:nvPr/>
        </p:nvSpPr>
        <p:spPr>
          <a:xfrm>
            <a:off x="457200" y="1676400"/>
            <a:ext cx="7620000" cy="4801314"/>
          </a:xfrm>
          <a:prstGeom prst="rect">
            <a:avLst/>
          </a:prstGeom>
        </p:spPr>
        <p:txBody>
          <a:bodyPr wrap="square">
            <a:spAutoFit/>
          </a:bodyPr>
          <a:lstStyle/>
          <a:p>
            <a:r>
              <a:rPr lang="en-US" sz="1700" dirty="0" smtClean="0">
                <a:solidFill>
                  <a:srgbClr val="0000FF"/>
                </a:solidFill>
                <a:latin typeface="Consolas"/>
              </a:rPr>
              <a:t>BEGIN</a:t>
            </a:r>
            <a:r>
              <a:rPr lang="en-US" sz="1700" dirty="0" smtClean="0">
                <a:solidFill>
                  <a:prstClr val="black"/>
                </a:solidFill>
                <a:latin typeface="Consolas"/>
              </a:rPr>
              <a:t> </a:t>
            </a:r>
            <a:r>
              <a:rPr lang="en-US" sz="1700" dirty="0">
                <a:solidFill>
                  <a:srgbClr val="0000FF"/>
                </a:solidFill>
                <a:latin typeface="Consolas"/>
              </a:rPr>
              <a:t>TRANSACTION</a:t>
            </a:r>
            <a:endParaRPr lang="en-US" sz="1700" dirty="0">
              <a:solidFill>
                <a:prstClr val="black"/>
              </a:solidFill>
              <a:latin typeface="Consolas"/>
            </a:endParaRPr>
          </a:p>
          <a:p>
            <a:r>
              <a:rPr lang="en-US" sz="1700" dirty="0" smtClean="0">
                <a:solidFill>
                  <a:srgbClr val="0000FF"/>
                </a:solidFill>
                <a:latin typeface="Consolas"/>
              </a:rPr>
              <a:t>  BEGIN</a:t>
            </a:r>
            <a:r>
              <a:rPr lang="en-US" sz="1700" dirty="0" smtClean="0">
                <a:solidFill>
                  <a:prstClr val="black"/>
                </a:solidFill>
                <a:latin typeface="Consolas"/>
              </a:rPr>
              <a:t> </a:t>
            </a:r>
            <a:r>
              <a:rPr lang="en-US" sz="1700" dirty="0">
                <a:solidFill>
                  <a:srgbClr val="0000FF"/>
                </a:solidFill>
                <a:latin typeface="Consolas"/>
              </a:rPr>
              <a:t>TRY</a:t>
            </a:r>
            <a:endParaRPr lang="en-US" sz="1700" dirty="0">
              <a:solidFill>
                <a:prstClr val="black"/>
              </a:solidFill>
              <a:latin typeface="Consolas"/>
            </a:endParaRPr>
          </a:p>
          <a:p>
            <a:r>
              <a:rPr lang="en-US" sz="1700" dirty="0" smtClean="0">
                <a:solidFill>
                  <a:srgbClr val="0000FF"/>
                </a:solidFill>
                <a:latin typeface="Consolas"/>
              </a:rPr>
              <a:t>    DECLARE</a:t>
            </a:r>
            <a:r>
              <a:rPr lang="en-US" sz="1700" dirty="0" smtClean="0">
                <a:solidFill>
                  <a:prstClr val="black"/>
                </a:solidFill>
                <a:latin typeface="Consolas"/>
              </a:rPr>
              <a:t> </a:t>
            </a:r>
            <a:r>
              <a:rPr lang="en-US" sz="1700" dirty="0">
                <a:solidFill>
                  <a:prstClr val="black"/>
                </a:solidFill>
                <a:latin typeface="Consolas"/>
              </a:rPr>
              <a:t>@output </a:t>
            </a:r>
            <a:r>
              <a:rPr lang="en-US" sz="1700" dirty="0">
                <a:solidFill>
                  <a:srgbClr val="0000FF"/>
                </a:solidFill>
                <a:latin typeface="Consolas"/>
              </a:rPr>
              <a:t>VARCHAR</a:t>
            </a:r>
            <a:r>
              <a:rPr lang="en-US" sz="1700" dirty="0">
                <a:solidFill>
                  <a:srgbClr val="808080"/>
                </a:solidFill>
                <a:latin typeface="Consolas"/>
              </a:rPr>
              <a:t>(</a:t>
            </a:r>
            <a:r>
              <a:rPr lang="en-US" sz="1700" dirty="0">
                <a:solidFill>
                  <a:prstClr val="black"/>
                </a:solidFill>
                <a:latin typeface="Consolas"/>
              </a:rPr>
              <a:t>255</a:t>
            </a:r>
            <a:r>
              <a:rPr lang="en-US" sz="1700" dirty="0" smtClean="0">
                <a:solidFill>
                  <a:srgbClr val="808080"/>
                </a:solidFill>
                <a:latin typeface="Consolas"/>
              </a:rPr>
              <a:t>)</a:t>
            </a:r>
            <a:endParaRPr lang="en-US" sz="1700" dirty="0">
              <a:solidFill>
                <a:prstClr val="black"/>
              </a:solidFill>
              <a:latin typeface="Consolas"/>
            </a:endParaRPr>
          </a:p>
          <a:p>
            <a:r>
              <a:rPr lang="en-US" sz="1700" dirty="0" smtClean="0">
                <a:solidFill>
                  <a:srgbClr val="0000FF"/>
                </a:solidFill>
                <a:latin typeface="Consolas"/>
              </a:rPr>
              <a:t>    EXEC</a:t>
            </a:r>
            <a:r>
              <a:rPr lang="en-US" sz="1700" dirty="0" smtClean="0">
                <a:solidFill>
                  <a:prstClr val="black"/>
                </a:solidFill>
                <a:latin typeface="Consolas"/>
              </a:rPr>
              <a:t> </a:t>
            </a:r>
            <a:r>
              <a:rPr lang="en-US" sz="1700" dirty="0">
                <a:solidFill>
                  <a:prstClr val="black"/>
                </a:solidFill>
                <a:latin typeface="Consolas"/>
              </a:rPr>
              <a:t>USP_INNER_TRAN</a:t>
            </a:r>
            <a:r>
              <a:rPr lang="en-US" sz="1700" dirty="0">
                <a:solidFill>
                  <a:srgbClr val="0000FF"/>
                </a:solidFill>
                <a:latin typeface="Consolas"/>
              </a:rPr>
              <a:t> </a:t>
            </a:r>
            <a:r>
              <a:rPr lang="en-US" sz="1700" dirty="0">
                <a:solidFill>
                  <a:prstClr val="black"/>
                </a:solidFill>
                <a:latin typeface="Consolas"/>
              </a:rPr>
              <a:t>@output</a:t>
            </a:r>
            <a:r>
              <a:rPr lang="en-US" sz="1700" dirty="0">
                <a:solidFill>
                  <a:srgbClr val="808080"/>
                </a:solidFill>
                <a:latin typeface="Consolas"/>
              </a:rPr>
              <a:t>=</a:t>
            </a:r>
            <a:r>
              <a:rPr lang="en-US" sz="1700" dirty="0">
                <a:solidFill>
                  <a:prstClr val="black"/>
                </a:solidFill>
                <a:latin typeface="Consolas"/>
              </a:rPr>
              <a:t>@output </a:t>
            </a:r>
            <a:r>
              <a:rPr lang="en-US" sz="1700" dirty="0" err="1">
                <a:solidFill>
                  <a:srgbClr val="0000FF"/>
                </a:solidFill>
                <a:latin typeface="Consolas"/>
              </a:rPr>
              <a:t>OUTPUT</a:t>
            </a:r>
            <a:endParaRPr lang="en-US" sz="1700" dirty="0">
              <a:solidFill>
                <a:prstClr val="black"/>
              </a:solidFill>
              <a:latin typeface="Consolas"/>
            </a:endParaRPr>
          </a:p>
          <a:p>
            <a:endParaRPr lang="en-US" sz="1700" dirty="0">
              <a:solidFill>
                <a:prstClr val="black"/>
              </a:solidFill>
              <a:latin typeface="Consolas"/>
            </a:endParaRPr>
          </a:p>
          <a:p>
            <a:r>
              <a:rPr lang="en-US" sz="1700" dirty="0" smtClean="0">
                <a:solidFill>
                  <a:srgbClr val="0000FF"/>
                </a:solidFill>
                <a:latin typeface="Consolas"/>
              </a:rPr>
              <a:t>    SELECT</a:t>
            </a:r>
            <a:r>
              <a:rPr lang="en-US" sz="1700" dirty="0" smtClean="0">
                <a:solidFill>
                  <a:prstClr val="black"/>
                </a:solidFill>
                <a:latin typeface="Consolas"/>
              </a:rPr>
              <a:t> </a:t>
            </a:r>
            <a:r>
              <a:rPr lang="en-US" sz="1700" dirty="0">
                <a:solidFill>
                  <a:srgbClr val="FF0000"/>
                </a:solidFill>
                <a:latin typeface="Consolas"/>
              </a:rPr>
              <a:t>'</a:t>
            </a:r>
            <a:r>
              <a:rPr lang="en-US" sz="1700" dirty="0" err="1">
                <a:solidFill>
                  <a:srgbClr val="FF0000"/>
                </a:solidFill>
                <a:latin typeface="Consolas"/>
              </a:rPr>
              <a:t>InTry</a:t>
            </a:r>
            <a:r>
              <a:rPr lang="en-US" sz="1700" dirty="0">
                <a:solidFill>
                  <a:srgbClr val="FF0000"/>
                </a:solidFill>
                <a:latin typeface="Consolas"/>
              </a:rPr>
              <a:t>'</a:t>
            </a:r>
            <a:r>
              <a:rPr lang="en-US" sz="1700" dirty="0">
                <a:solidFill>
                  <a:prstClr val="black"/>
                </a:solidFill>
                <a:latin typeface="Consolas"/>
              </a:rPr>
              <a:t> </a:t>
            </a:r>
            <a:r>
              <a:rPr lang="en-US" sz="1700" dirty="0">
                <a:solidFill>
                  <a:srgbClr val="0000FF"/>
                </a:solidFill>
                <a:latin typeface="Consolas"/>
              </a:rPr>
              <a:t>AS</a:t>
            </a:r>
            <a:r>
              <a:rPr lang="en-US" sz="1700" dirty="0">
                <a:solidFill>
                  <a:prstClr val="black"/>
                </a:solidFill>
                <a:latin typeface="Consolas"/>
              </a:rPr>
              <a:t> </a:t>
            </a:r>
            <a:r>
              <a:rPr lang="en-US" sz="1700" dirty="0" err="1" smtClean="0">
                <a:solidFill>
                  <a:prstClr val="black"/>
                </a:solidFill>
                <a:latin typeface="Consolas"/>
              </a:rPr>
              <a:t>WhereWeAre</a:t>
            </a:r>
            <a:endParaRPr lang="en-US" sz="1700" dirty="0" smtClean="0">
              <a:solidFill>
                <a:prstClr val="black"/>
              </a:solidFill>
              <a:latin typeface="Consolas"/>
            </a:endParaRPr>
          </a:p>
          <a:p>
            <a:r>
              <a:rPr lang="en-US" sz="1700" dirty="0">
                <a:solidFill>
                  <a:prstClr val="black"/>
                </a:solidFill>
                <a:latin typeface="Consolas"/>
              </a:rPr>
              <a:t> </a:t>
            </a:r>
            <a:r>
              <a:rPr lang="en-US" sz="1700" dirty="0" smtClean="0">
                <a:solidFill>
                  <a:prstClr val="black"/>
                </a:solidFill>
                <a:latin typeface="Consolas"/>
              </a:rPr>
              <a:t>        </a:t>
            </a:r>
            <a:r>
              <a:rPr lang="en-US" sz="1700" dirty="0" smtClean="0">
                <a:solidFill>
                  <a:srgbClr val="808080"/>
                </a:solidFill>
                <a:latin typeface="Consolas"/>
              </a:rPr>
              <a:t>,</a:t>
            </a:r>
            <a:r>
              <a:rPr lang="en-US" sz="1700" dirty="0" smtClean="0">
                <a:solidFill>
                  <a:prstClr val="black"/>
                </a:solidFill>
                <a:latin typeface="Consolas"/>
              </a:rPr>
              <a:t> </a:t>
            </a:r>
            <a:r>
              <a:rPr lang="en-US" sz="1700" dirty="0">
                <a:solidFill>
                  <a:srgbClr val="FF00FF"/>
                </a:solidFill>
                <a:latin typeface="Consolas"/>
              </a:rPr>
              <a:t>@@</a:t>
            </a:r>
            <a:r>
              <a:rPr lang="en-US" sz="1700" dirty="0" smtClean="0">
                <a:solidFill>
                  <a:srgbClr val="FF00FF"/>
                </a:solidFill>
                <a:latin typeface="Consolas"/>
              </a:rPr>
              <a:t>TRANCOUNT</a:t>
            </a:r>
          </a:p>
          <a:p>
            <a:r>
              <a:rPr lang="en-US" sz="1700" dirty="0" smtClean="0">
                <a:solidFill>
                  <a:srgbClr val="FF00FF"/>
                </a:solidFill>
                <a:latin typeface="Consolas"/>
              </a:rPr>
              <a:t>         </a:t>
            </a:r>
            <a:r>
              <a:rPr lang="en-US" sz="1700" dirty="0" smtClean="0">
                <a:solidFill>
                  <a:srgbClr val="808080"/>
                </a:solidFill>
                <a:latin typeface="Consolas"/>
              </a:rPr>
              <a:t>,</a:t>
            </a:r>
            <a:r>
              <a:rPr lang="en-US" sz="1700" dirty="0" smtClean="0">
                <a:solidFill>
                  <a:prstClr val="black"/>
                </a:solidFill>
                <a:latin typeface="Consolas"/>
              </a:rPr>
              <a:t> </a:t>
            </a:r>
            <a:r>
              <a:rPr lang="en-US" sz="1700" dirty="0">
                <a:solidFill>
                  <a:srgbClr val="FF00FF"/>
                </a:solidFill>
                <a:latin typeface="Consolas"/>
              </a:rPr>
              <a:t>@@ERROR</a:t>
            </a:r>
            <a:r>
              <a:rPr lang="en-US" sz="1700" dirty="0">
                <a:solidFill>
                  <a:prstClr val="black"/>
                </a:solidFill>
                <a:latin typeface="Consolas"/>
              </a:rPr>
              <a:t> </a:t>
            </a:r>
            <a:r>
              <a:rPr lang="en-US" sz="1700" dirty="0">
                <a:solidFill>
                  <a:srgbClr val="0000FF"/>
                </a:solidFill>
                <a:latin typeface="Consolas"/>
              </a:rPr>
              <a:t>AS</a:t>
            </a:r>
            <a:r>
              <a:rPr lang="en-US" sz="1700" dirty="0">
                <a:solidFill>
                  <a:prstClr val="black"/>
                </a:solidFill>
                <a:latin typeface="Consolas"/>
              </a:rPr>
              <a:t> </a:t>
            </a:r>
            <a:r>
              <a:rPr lang="en-US" sz="1700" dirty="0" smtClean="0">
                <a:solidFill>
                  <a:prstClr val="black"/>
                </a:solidFill>
                <a:latin typeface="Consolas"/>
              </a:rPr>
              <a:t>Error</a:t>
            </a:r>
          </a:p>
          <a:p>
            <a:r>
              <a:rPr lang="en-US" sz="1700" dirty="0">
                <a:solidFill>
                  <a:prstClr val="black"/>
                </a:solidFill>
                <a:latin typeface="Consolas"/>
              </a:rPr>
              <a:t> </a:t>
            </a:r>
            <a:r>
              <a:rPr lang="en-US" sz="1700" dirty="0" smtClean="0">
                <a:solidFill>
                  <a:prstClr val="black"/>
                </a:solidFill>
                <a:latin typeface="Consolas"/>
              </a:rPr>
              <a:t>        </a:t>
            </a:r>
            <a:r>
              <a:rPr lang="en-US" sz="1700" dirty="0" smtClean="0">
                <a:solidFill>
                  <a:srgbClr val="808080"/>
                </a:solidFill>
                <a:latin typeface="Consolas"/>
              </a:rPr>
              <a:t>,</a:t>
            </a:r>
            <a:r>
              <a:rPr lang="en-US" sz="1700" dirty="0" smtClean="0">
                <a:solidFill>
                  <a:prstClr val="black"/>
                </a:solidFill>
                <a:latin typeface="Consolas"/>
              </a:rPr>
              <a:t> </a:t>
            </a:r>
            <a:r>
              <a:rPr lang="en-US" sz="1700" dirty="0">
                <a:solidFill>
                  <a:srgbClr val="FF00FF"/>
                </a:solidFill>
                <a:latin typeface="Consolas"/>
              </a:rPr>
              <a:t>ERROR_MESSAGE</a:t>
            </a:r>
            <a:r>
              <a:rPr lang="en-US" sz="1700" dirty="0">
                <a:solidFill>
                  <a:srgbClr val="808080"/>
                </a:solidFill>
                <a:latin typeface="Consolas"/>
              </a:rPr>
              <a:t>()</a:t>
            </a:r>
            <a:r>
              <a:rPr lang="en-US" sz="1700" dirty="0">
                <a:solidFill>
                  <a:prstClr val="black"/>
                </a:solidFill>
                <a:latin typeface="Consolas"/>
              </a:rPr>
              <a:t> </a:t>
            </a:r>
            <a:r>
              <a:rPr lang="en-US" sz="1700" dirty="0">
                <a:solidFill>
                  <a:srgbClr val="0000FF"/>
                </a:solidFill>
                <a:latin typeface="Consolas"/>
              </a:rPr>
              <a:t>AS</a:t>
            </a:r>
            <a:r>
              <a:rPr lang="en-US" sz="1700" dirty="0">
                <a:solidFill>
                  <a:prstClr val="black"/>
                </a:solidFill>
                <a:latin typeface="Consolas"/>
              </a:rPr>
              <a:t> </a:t>
            </a:r>
            <a:r>
              <a:rPr lang="en-US" sz="1700" dirty="0" smtClean="0">
                <a:solidFill>
                  <a:prstClr val="black"/>
                </a:solidFill>
                <a:latin typeface="Consolas"/>
              </a:rPr>
              <a:t>ERR_MESSAGE</a:t>
            </a:r>
          </a:p>
          <a:p>
            <a:r>
              <a:rPr lang="en-US" sz="1700" dirty="0" smtClean="0">
                <a:solidFill>
                  <a:srgbClr val="0000FF"/>
                </a:solidFill>
                <a:latin typeface="Consolas"/>
              </a:rPr>
              <a:t>  COMMIT</a:t>
            </a:r>
            <a:r>
              <a:rPr lang="en-US" sz="1700" dirty="0" smtClean="0">
                <a:solidFill>
                  <a:prstClr val="black"/>
                </a:solidFill>
                <a:latin typeface="Consolas"/>
              </a:rPr>
              <a:t> </a:t>
            </a:r>
            <a:r>
              <a:rPr lang="en-US" sz="1700" dirty="0">
                <a:solidFill>
                  <a:srgbClr val="0000FF"/>
                </a:solidFill>
                <a:latin typeface="Consolas"/>
              </a:rPr>
              <a:t>TRANSACTION</a:t>
            </a:r>
            <a:endParaRPr lang="en-US" sz="1700" dirty="0">
              <a:solidFill>
                <a:prstClr val="black"/>
              </a:solidFill>
              <a:latin typeface="Consolas"/>
            </a:endParaRPr>
          </a:p>
          <a:p>
            <a:r>
              <a:rPr lang="en-US" sz="1700" dirty="0">
                <a:solidFill>
                  <a:srgbClr val="0000FF"/>
                </a:solidFill>
                <a:latin typeface="Consolas"/>
              </a:rPr>
              <a:t>END</a:t>
            </a:r>
            <a:r>
              <a:rPr lang="en-US" sz="1700" dirty="0">
                <a:solidFill>
                  <a:prstClr val="black"/>
                </a:solidFill>
                <a:latin typeface="Consolas"/>
              </a:rPr>
              <a:t> </a:t>
            </a:r>
            <a:r>
              <a:rPr lang="en-US" sz="1700" dirty="0">
                <a:solidFill>
                  <a:srgbClr val="0000FF"/>
                </a:solidFill>
                <a:latin typeface="Consolas"/>
              </a:rPr>
              <a:t>TRY</a:t>
            </a:r>
            <a:endParaRPr lang="en-US" sz="1700" dirty="0">
              <a:solidFill>
                <a:prstClr val="black"/>
              </a:solidFill>
              <a:latin typeface="Consolas"/>
            </a:endParaRPr>
          </a:p>
          <a:p>
            <a:r>
              <a:rPr lang="en-US" sz="1700" dirty="0">
                <a:solidFill>
                  <a:srgbClr val="0000FF"/>
                </a:solidFill>
                <a:latin typeface="Consolas"/>
              </a:rPr>
              <a:t>BEGIN</a:t>
            </a:r>
            <a:r>
              <a:rPr lang="en-US" sz="1700" dirty="0">
                <a:solidFill>
                  <a:prstClr val="black"/>
                </a:solidFill>
                <a:latin typeface="Consolas"/>
              </a:rPr>
              <a:t> </a:t>
            </a:r>
            <a:r>
              <a:rPr lang="en-US" sz="1700" dirty="0">
                <a:solidFill>
                  <a:srgbClr val="0000FF"/>
                </a:solidFill>
                <a:latin typeface="Consolas"/>
              </a:rPr>
              <a:t>CATCH</a:t>
            </a:r>
            <a:endParaRPr lang="en-US" sz="1700" dirty="0">
              <a:solidFill>
                <a:prstClr val="black"/>
              </a:solidFill>
              <a:latin typeface="Consolas"/>
            </a:endParaRPr>
          </a:p>
          <a:p>
            <a:r>
              <a:rPr lang="en-US" sz="1700" dirty="0" smtClean="0">
                <a:solidFill>
                  <a:srgbClr val="0000FF"/>
                </a:solidFill>
                <a:latin typeface="Consolas"/>
              </a:rPr>
              <a:t>  SELECT</a:t>
            </a:r>
            <a:r>
              <a:rPr lang="en-US" sz="1700" dirty="0" smtClean="0">
                <a:solidFill>
                  <a:prstClr val="black"/>
                </a:solidFill>
                <a:latin typeface="Consolas"/>
              </a:rPr>
              <a:t> </a:t>
            </a:r>
            <a:r>
              <a:rPr lang="en-US" sz="1700" dirty="0">
                <a:solidFill>
                  <a:srgbClr val="FF0000"/>
                </a:solidFill>
                <a:latin typeface="Consolas"/>
              </a:rPr>
              <a:t>'</a:t>
            </a:r>
            <a:r>
              <a:rPr lang="en-US" sz="1700" dirty="0" err="1">
                <a:solidFill>
                  <a:srgbClr val="FF0000"/>
                </a:solidFill>
                <a:latin typeface="Consolas"/>
              </a:rPr>
              <a:t>InCatch</a:t>
            </a:r>
            <a:r>
              <a:rPr lang="en-US" sz="1700" dirty="0">
                <a:solidFill>
                  <a:srgbClr val="FF0000"/>
                </a:solidFill>
                <a:latin typeface="Consolas"/>
              </a:rPr>
              <a:t>'</a:t>
            </a:r>
            <a:r>
              <a:rPr lang="en-US" sz="1700" dirty="0">
                <a:solidFill>
                  <a:prstClr val="black"/>
                </a:solidFill>
                <a:latin typeface="Consolas"/>
              </a:rPr>
              <a:t> </a:t>
            </a:r>
            <a:r>
              <a:rPr lang="en-US" sz="1700" dirty="0">
                <a:solidFill>
                  <a:srgbClr val="0000FF"/>
                </a:solidFill>
                <a:latin typeface="Consolas"/>
              </a:rPr>
              <a:t>AS</a:t>
            </a:r>
            <a:r>
              <a:rPr lang="en-US" sz="1700" dirty="0">
                <a:solidFill>
                  <a:prstClr val="black"/>
                </a:solidFill>
                <a:latin typeface="Consolas"/>
              </a:rPr>
              <a:t> </a:t>
            </a:r>
            <a:r>
              <a:rPr lang="en-US" sz="1700" dirty="0" err="1" smtClean="0">
                <a:solidFill>
                  <a:prstClr val="black"/>
                </a:solidFill>
                <a:latin typeface="Consolas"/>
              </a:rPr>
              <a:t>WhereWeAre</a:t>
            </a:r>
            <a:endParaRPr lang="en-US" sz="1700" dirty="0" smtClean="0">
              <a:solidFill>
                <a:prstClr val="black"/>
              </a:solidFill>
              <a:latin typeface="Consolas"/>
            </a:endParaRPr>
          </a:p>
          <a:p>
            <a:r>
              <a:rPr lang="en-US" sz="1700" dirty="0">
                <a:solidFill>
                  <a:prstClr val="black"/>
                </a:solidFill>
                <a:latin typeface="Consolas"/>
              </a:rPr>
              <a:t> </a:t>
            </a:r>
            <a:r>
              <a:rPr lang="en-US" sz="1700" dirty="0" smtClean="0">
                <a:solidFill>
                  <a:prstClr val="black"/>
                </a:solidFill>
                <a:latin typeface="Consolas"/>
              </a:rPr>
              <a:t>      </a:t>
            </a:r>
            <a:r>
              <a:rPr lang="en-US" sz="1700" dirty="0" smtClean="0">
                <a:solidFill>
                  <a:srgbClr val="808080"/>
                </a:solidFill>
                <a:latin typeface="Consolas"/>
              </a:rPr>
              <a:t>,</a:t>
            </a:r>
            <a:r>
              <a:rPr lang="en-US" sz="1700" dirty="0" smtClean="0">
                <a:solidFill>
                  <a:prstClr val="black"/>
                </a:solidFill>
                <a:latin typeface="Consolas"/>
              </a:rPr>
              <a:t> </a:t>
            </a:r>
            <a:r>
              <a:rPr lang="en-US" sz="1700" dirty="0">
                <a:solidFill>
                  <a:srgbClr val="FF00FF"/>
                </a:solidFill>
                <a:latin typeface="Consolas"/>
              </a:rPr>
              <a:t>@@</a:t>
            </a:r>
            <a:r>
              <a:rPr lang="en-US" sz="1700" dirty="0" smtClean="0">
                <a:solidFill>
                  <a:srgbClr val="FF00FF"/>
                </a:solidFill>
                <a:latin typeface="Consolas"/>
              </a:rPr>
              <a:t>TRANCOUNT</a:t>
            </a:r>
          </a:p>
          <a:p>
            <a:r>
              <a:rPr lang="en-US" sz="1700" dirty="0" smtClean="0">
                <a:solidFill>
                  <a:srgbClr val="808080"/>
                </a:solidFill>
                <a:latin typeface="Consolas"/>
              </a:rPr>
              <a:t>       ,</a:t>
            </a:r>
            <a:r>
              <a:rPr lang="en-US" sz="1700" dirty="0" smtClean="0">
                <a:solidFill>
                  <a:prstClr val="black"/>
                </a:solidFill>
                <a:latin typeface="Consolas"/>
              </a:rPr>
              <a:t> </a:t>
            </a:r>
            <a:r>
              <a:rPr lang="en-US" sz="1700" dirty="0">
                <a:solidFill>
                  <a:srgbClr val="FF00FF"/>
                </a:solidFill>
                <a:latin typeface="Consolas"/>
              </a:rPr>
              <a:t>@@ERROR</a:t>
            </a:r>
            <a:r>
              <a:rPr lang="en-US" sz="1700" dirty="0">
                <a:solidFill>
                  <a:prstClr val="black"/>
                </a:solidFill>
                <a:latin typeface="Consolas"/>
              </a:rPr>
              <a:t> </a:t>
            </a:r>
            <a:r>
              <a:rPr lang="en-US" sz="1700" dirty="0">
                <a:solidFill>
                  <a:srgbClr val="0000FF"/>
                </a:solidFill>
                <a:latin typeface="Consolas"/>
              </a:rPr>
              <a:t>AS</a:t>
            </a:r>
            <a:r>
              <a:rPr lang="en-US" sz="1700" dirty="0">
                <a:solidFill>
                  <a:prstClr val="black"/>
                </a:solidFill>
                <a:latin typeface="Consolas"/>
              </a:rPr>
              <a:t> </a:t>
            </a:r>
            <a:r>
              <a:rPr lang="en-US" sz="1700" dirty="0" smtClean="0">
                <a:solidFill>
                  <a:prstClr val="black"/>
                </a:solidFill>
                <a:latin typeface="Consolas"/>
              </a:rPr>
              <a:t>Error</a:t>
            </a:r>
          </a:p>
          <a:p>
            <a:r>
              <a:rPr lang="en-US" sz="1700" dirty="0" smtClean="0">
                <a:solidFill>
                  <a:prstClr val="black"/>
                </a:solidFill>
                <a:latin typeface="Consolas"/>
              </a:rPr>
              <a:t>       </a:t>
            </a:r>
            <a:r>
              <a:rPr lang="en-US" sz="1700" dirty="0" smtClean="0">
                <a:solidFill>
                  <a:srgbClr val="808080"/>
                </a:solidFill>
                <a:latin typeface="Consolas"/>
              </a:rPr>
              <a:t>,</a:t>
            </a:r>
            <a:r>
              <a:rPr lang="en-US" sz="1700" dirty="0" smtClean="0">
                <a:solidFill>
                  <a:prstClr val="black"/>
                </a:solidFill>
                <a:latin typeface="Consolas"/>
              </a:rPr>
              <a:t> </a:t>
            </a:r>
            <a:r>
              <a:rPr lang="en-US" sz="1700" dirty="0">
                <a:solidFill>
                  <a:srgbClr val="FF00FF"/>
                </a:solidFill>
                <a:latin typeface="Consolas"/>
              </a:rPr>
              <a:t>ERROR_MESSAGE</a:t>
            </a:r>
            <a:r>
              <a:rPr lang="en-US" sz="1700" dirty="0">
                <a:solidFill>
                  <a:srgbClr val="808080"/>
                </a:solidFill>
                <a:latin typeface="Consolas"/>
              </a:rPr>
              <a:t>()</a:t>
            </a:r>
            <a:r>
              <a:rPr lang="en-US" sz="1700" dirty="0">
                <a:solidFill>
                  <a:prstClr val="black"/>
                </a:solidFill>
                <a:latin typeface="Consolas"/>
              </a:rPr>
              <a:t> </a:t>
            </a:r>
            <a:r>
              <a:rPr lang="en-US" sz="1700" dirty="0">
                <a:solidFill>
                  <a:srgbClr val="0000FF"/>
                </a:solidFill>
                <a:latin typeface="Consolas"/>
              </a:rPr>
              <a:t>AS</a:t>
            </a:r>
            <a:r>
              <a:rPr lang="en-US" sz="1700" dirty="0">
                <a:solidFill>
                  <a:prstClr val="black"/>
                </a:solidFill>
                <a:latin typeface="Consolas"/>
              </a:rPr>
              <a:t> ERR_MESSAGE</a:t>
            </a:r>
          </a:p>
          <a:p>
            <a:r>
              <a:rPr lang="en-US" sz="1700" dirty="0" smtClean="0">
                <a:solidFill>
                  <a:srgbClr val="0000FF"/>
                </a:solidFill>
                <a:latin typeface="Consolas"/>
              </a:rPr>
              <a:t>  ROLLBACK</a:t>
            </a:r>
            <a:r>
              <a:rPr lang="en-US" sz="1700" dirty="0" smtClean="0">
                <a:solidFill>
                  <a:prstClr val="black"/>
                </a:solidFill>
                <a:latin typeface="Consolas"/>
              </a:rPr>
              <a:t> </a:t>
            </a:r>
            <a:r>
              <a:rPr lang="en-US" sz="1700" dirty="0">
                <a:solidFill>
                  <a:srgbClr val="0000FF"/>
                </a:solidFill>
                <a:latin typeface="Consolas"/>
              </a:rPr>
              <a:t>TRANSACTION</a:t>
            </a:r>
            <a:endParaRPr lang="en-US" sz="1700" dirty="0">
              <a:solidFill>
                <a:prstClr val="black"/>
              </a:solidFill>
              <a:latin typeface="Consolas"/>
            </a:endParaRPr>
          </a:p>
          <a:p>
            <a:r>
              <a:rPr lang="en-US" sz="1700" dirty="0">
                <a:solidFill>
                  <a:srgbClr val="0000FF"/>
                </a:solidFill>
                <a:latin typeface="Consolas"/>
              </a:rPr>
              <a:t>END</a:t>
            </a:r>
            <a:r>
              <a:rPr lang="en-US" sz="1700" dirty="0">
                <a:solidFill>
                  <a:prstClr val="black"/>
                </a:solidFill>
                <a:latin typeface="Consolas"/>
              </a:rPr>
              <a:t> </a:t>
            </a:r>
            <a:r>
              <a:rPr lang="en-US" sz="1700" dirty="0">
                <a:solidFill>
                  <a:srgbClr val="0000FF"/>
                </a:solidFill>
                <a:latin typeface="Consolas"/>
              </a:rPr>
              <a:t>CATCH</a:t>
            </a:r>
          </a:p>
        </p:txBody>
      </p:sp>
      <p:sp>
        <p:nvSpPr>
          <p:cNvPr id="7" name="Rectangle 6"/>
          <p:cNvSpPr/>
          <p:nvPr/>
        </p:nvSpPr>
        <p:spPr>
          <a:xfrm>
            <a:off x="4572000" y="1676400"/>
            <a:ext cx="3695242" cy="584775"/>
          </a:xfrm>
          <a:prstGeom prst="rect">
            <a:avLst/>
          </a:prstGeom>
        </p:spPr>
        <p:txBody>
          <a:bodyPr wrap="none">
            <a:spAutoFit/>
          </a:bodyPr>
          <a:lstStyle/>
          <a:p>
            <a:pPr marL="342900" lvl="0" indent="-342900">
              <a:spcBef>
                <a:spcPct val="20000"/>
              </a:spcBef>
              <a:buFont typeface="Arial" pitchFamily="34" charset="0"/>
              <a:buChar char="•"/>
            </a:pPr>
            <a:r>
              <a:rPr lang="en-US" sz="3200" dirty="0">
                <a:solidFill>
                  <a:prstClr val="black"/>
                </a:solidFill>
                <a:latin typeface="Consolas"/>
              </a:rPr>
              <a:t>Is it working?</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987952">
            <a:off x="1519225" y="3722022"/>
            <a:ext cx="7984307" cy="1548745"/>
          </a:xfrm>
          <a:prstGeom prst="rect">
            <a:avLst/>
          </a:prstGeom>
          <a:noFill/>
          <a:ln>
            <a:noFill/>
          </a:ln>
          <a:effectLst>
            <a:reflection stA="75000" endPos="0" dist="50800" dir="5400000" sy="-100000" algn="bl" rotWithShape="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43336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ipe(down)">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0"/>
            <a:ext cx="8229600" cy="1143000"/>
          </a:xfrm>
        </p:spPr>
        <p:txBody>
          <a:bodyPr/>
          <a:lstStyle/>
          <a:p>
            <a:r>
              <a:rPr lang="en-US" dirty="0" smtClean="0"/>
              <a:t>Question 6</a:t>
            </a:r>
            <a:endParaRPr lang="en-US" dirty="0"/>
          </a:p>
        </p:txBody>
      </p:sp>
      <p:sp>
        <p:nvSpPr>
          <p:cNvPr id="4" name="TextBox 3"/>
          <p:cNvSpPr txBox="1"/>
          <p:nvPr/>
        </p:nvSpPr>
        <p:spPr>
          <a:xfrm>
            <a:off x="381000" y="838200"/>
            <a:ext cx="6356227" cy="6247864"/>
          </a:xfrm>
          <a:prstGeom prst="rect">
            <a:avLst/>
          </a:prstGeom>
          <a:noFill/>
        </p:spPr>
        <p:txBody>
          <a:bodyPr wrap="none" rtlCol="0">
            <a:spAutoFit/>
          </a:bodyPr>
          <a:lstStyle/>
          <a:p>
            <a:r>
              <a:rPr lang="en-US" sz="1600" dirty="0" smtClean="0">
                <a:solidFill>
                  <a:srgbClr val="0000FF"/>
                </a:solidFill>
                <a:latin typeface="Consolas"/>
              </a:rPr>
              <a:t>CREATE PROC</a:t>
            </a:r>
            <a:r>
              <a:rPr lang="en-US" sz="1600" dirty="0" smtClean="0">
                <a:solidFill>
                  <a:prstClr val="black"/>
                </a:solidFill>
                <a:latin typeface="Consolas"/>
              </a:rPr>
              <a:t> </a:t>
            </a:r>
            <a:r>
              <a:rPr lang="en-US" sz="1600" dirty="0" err="1">
                <a:solidFill>
                  <a:prstClr val="black"/>
                </a:solidFill>
                <a:latin typeface="Consolas"/>
              </a:rPr>
              <a:t>TestTran</a:t>
            </a:r>
            <a:endParaRPr lang="en-US" sz="1600" dirty="0">
              <a:solidFill>
                <a:prstClr val="black"/>
              </a:solidFill>
              <a:latin typeface="Consolas"/>
            </a:endParaRPr>
          </a:p>
          <a:p>
            <a:r>
              <a:rPr lang="en-US" sz="1600" dirty="0" smtClean="0">
                <a:solidFill>
                  <a:srgbClr val="0000FF"/>
                </a:solidFill>
                <a:latin typeface="Consolas"/>
              </a:rPr>
              <a:t>AS</a:t>
            </a:r>
          </a:p>
          <a:p>
            <a:r>
              <a:rPr lang="en-US" sz="1600" dirty="0" smtClean="0">
                <a:solidFill>
                  <a:srgbClr val="0000FF"/>
                </a:solidFill>
                <a:latin typeface="Consolas"/>
              </a:rPr>
              <a:t>BEGIN</a:t>
            </a:r>
            <a:endParaRPr lang="en-US" sz="1600" dirty="0">
              <a:solidFill>
                <a:prstClr val="black"/>
              </a:solidFill>
              <a:latin typeface="Consolas"/>
            </a:endParaRPr>
          </a:p>
          <a:p>
            <a:r>
              <a:rPr lang="en-US" sz="1600" dirty="0" smtClean="0">
                <a:solidFill>
                  <a:srgbClr val="0000FF"/>
                </a:solidFill>
                <a:latin typeface="Consolas"/>
              </a:rPr>
              <a:t>  DECLARE </a:t>
            </a:r>
            <a:r>
              <a:rPr lang="en-US" sz="1600" dirty="0" smtClean="0">
                <a:solidFill>
                  <a:prstClr val="black"/>
                </a:solidFill>
                <a:latin typeface="Consolas"/>
              </a:rPr>
              <a:t>@Err </a:t>
            </a:r>
            <a:r>
              <a:rPr lang="en-US" sz="1600" dirty="0">
                <a:solidFill>
                  <a:srgbClr val="0000FF"/>
                </a:solidFill>
                <a:latin typeface="Consolas"/>
              </a:rPr>
              <a:t>INT</a:t>
            </a:r>
            <a:endParaRPr lang="en-US" sz="1600" dirty="0">
              <a:solidFill>
                <a:prstClr val="black"/>
              </a:solidFill>
              <a:latin typeface="Consolas"/>
            </a:endParaRPr>
          </a:p>
          <a:p>
            <a:r>
              <a:rPr lang="en-US" sz="1600" dirty="0" smtClean="0">
                <a:solidFill>
                  <a:srgbClr val="0000FF"/>
                </a:solidFill>
                <a:latin typeface="Consolas"/>
              </a:rPr>
              <a:t>  SET</a:t>
            </a:r>
            <a:r>
              <a:rPr lang="en-US" sz="1600" dirty="0" smtClean="0">
                <a:solidFill>
                  <a:prstClr val="black"/>
                </a:solidFill>
                <a:latin typeface="Consolas"/>
              </a:rPr>
              <a:t> </a:t>
            </a:r>
            <a:r>
              <a:rPr lang="en-US" sz="1600" dirty="0">
                <a:solidFill>
                  <a:srgbClr val="0000FF"/>
                </a:solidFill>
                <a:latin typeface="Consolas"/>
              </a:rPr>
              <a:t>XACT_ABORT</a:t>
            </a:r>
            <a:r>
              <a:rPr lang="en-US" sz="1600" dirty="0">
                <a:solidFill>
                  <a:prstClr val="black"/>
                </a:solidFill>
                <a:latin typeface="Consolas"/>
              </a:rPr>
              <a:t> </a:t>
            </a:r>
            <a:r>
              <a:rPr lang="en-US" sz="1600" dirty="0">
                <a:solidFill>
                  <a:srgbClr val="0000FF"/>
                </a:solidFill>
                <a:latin typeface="Consolas"/>
              </a:rPr>
              <a:t>OFF</a:t>
            </a:r>
            <a:endParaRPr lang="en-US" sz="1600" dirty="0">
              <a:solidFill>
                <a:prstClr val="black"/>
              </a:solidFill>
              <a:latin typeface="Consolas"/>
            </a:endParaRPr>
          </a:p>
          <a:p>
            <a:r>
              <a:rPr lang="en-US" sz="1600" dirty="0" smtClean="0">
                <a:solidFill>
                  <a:srgbClr val="0000FF"/>
                </a:solidFill>
                <a:latin typeface="Consolas"/>
              </a:rPr>
              <a:t>  BEGIN</a:t>
            </a:r>
            <a:r>
              <a:rPr lang="en-US" sz="1600" dirty="0" smtClean="0">
                <a:solidFill>
                  <a:prstClr val="black"/>
                </a:solidFill>
                <a:latin typeface="Consolas"/>
              </a:rPr>
              <a:t> </a:t>
            </a:r>
            <a:r>
              <a:rPr lang="en-US" sz="1600" dirty="0">
                <a:solidFill>
                  <a:srgbClr val="0000FF"/>
                </a:solidFill>
                <a:latin typeface="Consolas"/>
              </a:rPr>
              <a:t>TRANSACTION</a:t>
            </a:r>
            <a:endParaRPr lang="en-US" sz="1600" dirty="0">
              <a:solidFill>
                <a:prstClr val="black"/>
              </a:solidFill>
              <a:latin typeface="Consolas"/>
            </a:endParaRPr>
          </a:p>
          <a:p>
            <a:r>
              <a:rPr lang="en-US" sz="1600" dirty="0" smtClean="0">
                <a:solidFill>
                  <a:srgbClr val="0000FF"/>
                </a:solidFill>
                <a:latin typeface="Consolas"/>
              </a:rPr>
              <a:t>  BEGIN</a:t>
            </a:r>
            <a:r>
              <a:rPr lang="en-US" sz="1600" dirty="0" smtClean="0">
                <a:solidFill>
                  <a:prstClr val="black"/>
                </a:solidFill>
                <a:latin typeface="Consolas"/>
              </a:rPr>
              <a:t> </a:t>
            </a:r>
            <a:r>
              <a:rPr lang="en-US" sz="1600" dirty="0">
                <a:solidFill>
                  <a:srgbClr val="0000FF"/>
                </a:solidFill>
                <a:latin typeface="Consolas"/>
              </a:rPr>
              <a:t>TRY</a:t>
            </a:r>
            <a:endParaRPr lang="en-US" sz="1600" dirty="0">
              <a:solidFill>
                <a:prstClr val="black"/>
              </a:solidFill>
              <a:latin typeface="Consolas"/>
            </a:endParaRPr>
          </a:p>
          <a:p>
            <a:r>
              <a:rPr lang="en-US" sz="1600" dirty="0" smtClean="0">
                <a:solidFill>
                  <a:srgbClr val="0000FF"/>
                </a:solidFill>
                <a:latin typeface="Consolas"/>
              </a:rPr>
              <a:t>    SELECT</a:t>
            </a:r>
            <a:r>
              <a:rPr lang="en-US" sz="1600" dirty="0" smtClean="0">
                <a:solidFill>
                  <a:prstClr val="black"/>
                </a:solidFill>
                <a:latin typeface="Consolas"/>
              </a:rPr>
              <a:t> </a:t>
            </a:r>
            <a:r>
              <a:rPr lang="en-US" sz="1600" dirty="0">
                <a:solidFill>
                  <a:srgbClr val="808080"/>
                </a:solidFill>
                <a:latin typeface="Consolas"/>
              </a:rPr>
              <a:t>*</a:t>
            </a:r>
            <a:r>
              <a:rPr lang="en-US" sz="1600" dirty="0">
                <a:solidFill>
                  <a:prstClr val="black"/>
                </a:solidFill>
                <a:latin typeface="Consolas"/>
              </a:rPr>
              <a:t> </a:t>
            </a:r>
            <a:r>
              <a:rPr lang="en-US" sz="1600" dirty="0">
                <a:solidFill>
                  <a:srgbClr val="0000FF"/>
                </a:solidFill>
                <a:latin typeface="Consolas"/>
              </a:rPr>
              <a:t>FROM</a:t>
            </a:r>
            <a:r>
              <a:rPr lang="en-US" sz="1600" dirty="0">
                <a:solidFill>
                  <a:prstClr val="black"/>
                </a:solidFill>
                <a:latin typeface="Consolas"/>
              </a:rPr>
              <a:t> </a:t>
            </a:r>
            <a:r>
              <a:rPr lang="en-US" sz="1600" dirty="0" smtClean="0">
                <a:solidFill>
                  <a:prstClr val="black"/>
                </a:solidFill>
                <a:latin typeface="Consolas"/>
              </a:rPr>
              <a:t>[</a:t>
            </a:r>
            <a:r>
              <a:rPr lang="en-US" sz="1600" dirty="0" err="1" smtClean="0">
                <a:solidFill>
                  <a:prstClr val="black"/>
                </a:solidFill>
                <a:latin typeface="Consolas"/>
              </a:rPr>
              <a:t>TypoNoTable</a:t>
            </a:r>
            <a:r>
              <a:rPr lang="en-US" sz="1600" dirty="0" smtClean="0">
                <a:solidFill>
                  <a:prstClr val="black"/>
                </a:solidFill>
                <a:latin typeface="Consolas"/>
              </a:rPr>
              <a:t>]</a:t>
            </a:r>
            <a:endParaRPr lang="en-US" sz="1600" dirty="0">
              <a:solidFill>
                <a:prstClr val="black"/>
              </a:solidFill>
              <a:latin typeface="Consolas"/>
            </a:endParaRPr>
          </a:p>
          <a:p>
            <a:r>
              <a:rPr lang="en-US" sz="1600" dirty="0" smtClean="0">
                <a:solidFill>
                  <a:srgbClr val="0000FF"/>
                </a:solidFill>
                <a:latin typeface="Consolas"/>
              </a:rPr>
              <a:t>    COMMIT</a:t>
            </a:r>
            <a:r>
              <a:rPr lang="en-US" sz="1600" dirty="0" smtClean="0">
                <a:solidFill>
                  <a:prstClr val="black"/>
                </a:solidFill>
                <a:latin typeface="Consolas"/>
              </a:rPr>
              <a:t> </a:t>
            </a:r>
            <a:r>
              <a:rPr lang="en-US" sz="1600" dirty="0">
                <a:solidFill>
                  <a:srgbClr val="0000FF"/>
                </a:solidFill>
                <a:latin typeface="Consolas"/>
              </a:rPr>
              <a:t>TRAN</a:t>
            </a:r>
            <a:endParaRPr lang="en-US" sz="1600" dirty="0">
              <a:solidFill>
                <a:prstClr val="black"/>
              </a:solidFill>
              <a:latin typeface="Consolas"/>
            </a:endParaRPr>
          </a:p>
          <a:p>
            <a:r>
              <a:rPr lang="en-US" sz="1600" dirty="0" smtClean="0">
                <a:solidFill>
                  <a:srgbClr val="0000FF"/>
                </a:solidFill>
                <a:latin typeface="Consolas"/>
              </a:rPr>
              <a:t>  END</a:t>
            </a:r>
            <a:r>
              <a:rPr lang="en-US" sz="1600" dirty="0" smtClean="0">
                <a:solidFill>
                  <a:prstClr val="black"/>
                </a:solidFill>
                <a:latin typeface="Consolas"/>
              </a:rPr>
              <a:t> </a:t>
            </a:r>
            <a:r>
              <a:rPr lang="en-US" sz="1600" dirty="0">
                <a:solidFill>
                  <a:srgbClr val="0000FF"/>
                </a:solidFill>
                <a:latin typeface="Consolas"/>
              </a:rPr>
              <a:t>TRY</a:t>
            </a:r>
            <a:endParaRPr lang="en-US" sz="1600" dirty="0">
              <a:solidFill>
                <a:prstClr val="black"/>
              </a:solidFill>
              <a:latin typeface="Consolas"/>
            </a:endParaRPr>
          </a:p>
          <a:p>
            <a:r>
              <a:rPr lang="en-US" sz="1600" dirty="0" smtClean="0">
                <a:solidFill>
                  <a:srgbClr val="0000FF"/>
                </a:solidFill>
                <a:latin typeface="Consolas"/>
              </a:rPr>
              <a:t>  BEGIN</a:t>
            </a:r>
            <a:r>
              <a:rPr lang="en-US" sz="1600" dirty="0" smtClean="0">
                <a:solidFill>
                  <a:prstClr val="black"/>
                </a:solidFill>
                <a:latin typeface="Consolas"/>
              </a:rPr>
              <a:t> </a:t>
            </a:r>
            <a:r>
              <a:rPr lang="en-US" sz="1600" dirty="0" smtClean="0">
                <a:solidFill>
                  <a:srgbClr val="0000FF"/>
                </a:solidFill>
                <a:latin typeface="Consolas"/>
              </a:rPr>
              <a:t>CATCH</a:t>
            </a:r>
            <a:endParaRPr lang="en-US" sz="1600" dirty="0">
              <a:solidFill>
                <a:prstClr val="black"/>
              </a:solidFill>
              <a:latin typeface="Consolas"/>
            </a:endParaRPr>
          </a:p>
          <a:p>
            <a:r>
              <a:rPr lang="en-US" sz="1600" dirty="0" smtClean="0">
                <a:solidFill>
                  <a:srgbClr val="0000FF"/>
                </a:solidFill>
                <a:latin typeface="Consolas"/>
              </a:rPr>
              <a:t>    SET</a:t>
            </a:r>
            <a:r>
              <a:rPr lang="en-US" sz="1600" dirty="0" smtClean="0">
                <a:solidFill>
                  <a:prstClr val="black"/>
                </a:solidFill>
                <a:latin typeface="Consolas"/>
              </a:rPr>
              <a:t> </a:t>
            </a:r>
            <a:r>
              <a:rPr lang="en-US" sz="1600" dirty="0">
                <a:solidFill>
                  <a:prstClr val="black"/>
                </a:solidFill>
                <a:latin typeface="Consolas"/>
              </a:rPr>
              <a:t>@ERR </a:t>
            </a:r>
            <a:r>
              <a:rPr lang="en-US" sz="1600" dirty="0">
                <a:solidFill>
                  <a:srgbClr val="808080"/>
                </a:solidFill>
                <a:latin typeface="Consolas"/>
              </a:rPr>
              <a:t>=</a:t>
            </a:r>
            <a:r>
              <a:rPr lang="en-US" sz="1600" dirty="0">
                <a:solidFill>
                  <a:prstClr val="black"/>
                </a:solidFill>
                <a:latin typeface="Consolas"/>
              </a:rPr>
              <a:t> </a:t>
            </a:r>
            <a:r>
              <a:rPr lang="en-US" sz="1600" dirty="0">
                <a:solidFill>
                  <a:srgbClr val="FF00FF"/>
                </a:solidFill>
                <a:latin typeface="Consolas"/>
              </a:rPr>
              <a:t>@@ERROR</a:t>
            </a:r>
            <a:endParaRPr lang="en-US" sz="1600" dirty="0">
              <a:solidFill>
                <a:prstClr val="black"/>
              </a:solidFill>
              <a:latin typeface="Consolas"/>
            </a:endParaRPr>
          </a:p>
          <a:p>
            <a:r>
              <a:rPr lang="en-US" sz="1600" dirty="0" smtClean="0">
                <a:solidFill>
                  <a:srgbClr val="0000FF"/>
                </a:solidFill>
                <a:latin typeface="Consolas"/>
              </a:rPr>
              <a:t>    IF</a:t>
            </a:r>
            <a:r>
              <a:rPr lang="en-US" sz="1600" dirty="0" smtClean="0">
                <a:solidFill>
                  <a:prstClr val="black"/>
                </a:solidFill>
                <a:latin typeface="Consolas"/>
              </a:rPr>
              <a:t> </a:t>
            </a:r>
            <a:r>
              <a:rPr lang="en-US" sz="1600" dirty="0">
                <a:solidFill>
                  <a:prstClr val="black"/>
                </a:solidFill>
                <a:latin typeface="Consolas"/>
              </a:rPr>
              <a:t>@Err </a:t>
            </a:r>
            <a:r>
              <a:rPr lang="en-US" sz="1600" dirty="0">
                <a:solidFill>
                  <a:srgbClr val="808080"/>
                </a:solidFill>
                <a:latin typeface="Consolas"/>
              </a:rPr>
              <a:t>&lt;&gt;</a:t>
            </a:r>
            <a:r>
              <a:rPr lang="en-US" sz="1600" dirty="0">
                <a:solidFill>
                  <a:prstClr val="black"/>
                </a:solidFill>
                <a:latin typeface="Consolas"/>
              </a:rPr>
              <a:t> 0 </a:t>
            </a:r>
            <a:r>
              <a:rPr lang="en-US" sz="1600" dirty="0">
                <a:solidFill>
                  <a:srgbClr val="0000FF"/>
                </a:solidFill>
                <a:latin typeface="Consolas"/>
              </a:rPr>
              <a:t>BEGIN</a:t>
            </a:r>
            <a:endParaRPr lang="en-US" sz="1600" dirty="0">
              <a:solidFill>
                <a:prstClr val="black"/>
              </a:solidFill>
              <a:latin typeface="Consolas"/>
            </a:endParaRPr>
          </a:p>
          <a:p>
            <a:r>
              <a:rPr lang="en-US" sz="1600" dirty="0" smtClean="0">
                <a:solidFill>
                  <a:srgbClr val="0000FF"/>
                </a:solidFill>
                <a:latin typeface="Consolas"/>
              </a:rPr>
              <a:t>      RAISERROR</a:t>
            </a:r>
            <a:r>
              <a:rPr lang="en-US" sz="1600" dirty="0">
                <a:solidFill>
                  <a:srgbClr val="808080"/>
                </a:solidFill>
                <a:latin typeface="Consolas"/>
              </a:rPr>
              <a:t>(</a:t>
            </a:r>
            <a:r>
              <a:rPr lang="en-US" sz="1600" dirty="0">
                <a:solidFill>
                  <a:srgbClr val="FF0000"/>
                </a:solidFill>
                <a:latin typeface="Consolas"/>
              </a:rPr>
              <a:t>'Encountered an error, rollback'</a:t>
            </a:r>
            <a:r>
              <a:rPr lang="en-US" sz="1600" dirty="0">
                <a:solidFill>
                  <a:srgbClr val="808080"/>
                </a:solidFill>
                <a:latin typeface="Consolas"/>
              </a:rPr>
              <a:t>,</a:t>
            </a:r>
            <a:r>
              <a:rPr lang="en-US" sz="1600" dirty="0">
                <a:solidFill>
                  <a:prstClr val="black"/>
                </a:solidFill>
                <a:latin typeface="Consolas"/>
              </a:rPr>
              <a:t> 16</a:t>
            </a:r>
            <a:r>
              <a:rPr lang="en-US" sz="1600" dirty="0">
                <a:solidFill>
                  <a:srgbClr val="808080"/>
                </a:solidFill>
                <a:latin typeface="Consolas"/>
              </a:rPr>
              <a:t>,</a:t>
            </a:r>
            <a:r>
              <a:rPr lang="en-US" sz="1600" dirty="0">
                <a:solidFill>
                  <a:prstClr val="black"/>
                </a:solidFill>
                <a:latin typeface="Consolas"/>
              </a:rPr>
              <a:t>1</a:t>
            </a:r>
            <a:r>
              <a:rPr lang="en-US" sz="1600" dirty="0">
                <a:solidFill>
                  <a:srgbClr val="808080"/>
                </a:solidFill>
                <a:latin typeface="Consolas"/>
              </a:rPr>
              <a:t>)</a:t>
            </a:r>
            <a:endParaRPr lang="en-US" sz="1600" dirty="0">
              <a:solidFill>
                <a:prstClr val="black"/>
              </a:solidFill>
              <a:latin typeface="Consolas"/>
            </a:endParaRPr>
          </a:p>
          <a:p>
            <a:r>
              <a:rPr lang="en-US" sz="1600" dirty="0" smtClean="0">
                <a:solidFill>
                  <a:srgbClr val="0000FF"/>
                </a:solidFill>
                <a:latin typeface="Consolas"/>
              </a:rPr>
              <a:t>      IF</a:t>
            </a:r>
            <a:r>
              <a:rPr lang="en-US" sz="1600" dirty="0" smtClean="0">
                <a:solidFill>
                  <a:prstClr val="black"/>
                </a:solidFill>
                <a:latin typeface="Consolas"/>
              </a:rPr>
              <a:t> </a:t>
            </a:r>
            <a:r>
              <a:rPr lang="en-US" sz="1600" dirty="0">
                <a:solidFill>
                  <a:srgbClr val="FF00FF"/>
                </a:solidFill>
                <a:latin typeface="Consolas"/>
              </a:rPr>
              <a:t>@@TRANCOUNT</a:t>
            </a:r>
            <a:r>
              <a:rPr lang="en-US" sz="1600" dirty="0">
                <a:solidFill>
                  <a:prstClr val="black"/>
                </a:solidFill>
                <a:latin typeface="Consolas"/>
              </a:rPr>
              <a:t> </a:t>
            </a:r>
            <a:r>
              <a:rPr lang="en-US" sz="1600" dirty="0">
                <a:solidFill>
                  <a:srgbClr val="808080"/>
                </a:solidFill>
                <a:latin typeface="Consolas"/>
              </a:rPr>
              <a:t>&lt;&gt;</a:t>
            </a:r>
            <a:r>
              <a:rPr lang="en-US" sz="1600" dirty="0">
                <a:solidFill>
                  <a:prstClr val="black"/>
                </a:solidFill>
                <a:latin typeface="Consolas"/>
              </a:rPr>
              <a:t> </a:t>
            </a:r>
            <a:r>
              <a:rPr lang="en-US" sz="1600" dirty="0" smtClean="0">
                <a:solidFill>
                  <a:prstClr val="black"/>
                </a:solidFill>
                <a:latin typeface="Consolas"/>
              </a:rPr>
              <a:t>0 </a:t>
            </a:r>
            <a:r>
              <a:rPr lang="en-US" sz="1600" dirty="0">
                <a:solidFill>
                  <a:srgbClr val="0000FF"/>
                </a:solidFill>
                <a:latin typeface="Consolas"/>
              </a:rPr>
              <a:t>BEGIN</a:t>
            </a:r>
            <a:endParaRPr lang="en-US" sz="1600" dirty="0">
              <a:solidFill>
                <a:prstClr val="black"/>
              </a:solidFill>
              <a:latin typeface="Consolas"/>
            </a:endParaRPr>
          </a:p>
          <a:p>
            <a:r>
              <a:rPr lang="en-US" sz="1600" dirty="0" smtClean="0">
                <a:solidFill>
                  <a:srgbClr val="0000FF"/>
                </a:solidFill>
                <a:latin typeface="Consolas"/>
              </a:rPr>
              <a:t>        ROLLBACK</a:t>
            </a:r>
          </a:p>
          <a:p>
            <a:r>
              <a:rPr lang="en-US" sz="1600" dirty="0" smtClean="0">
                <a:solidFill>
                  <a:srgbClr val="0000FF"/>
                </a:solidFill>
                <a:latin typeface="Consolas"/>
              </a:rPr>
              <a:t>      END</a:t>
            </a:r>
            <a:endParaRPr lang="en-US" sz="1600" dirty="0" smtClean="0">
              <a:solidFill>
                <a:prstClr val="black"/>
              </a:solidFill>
              <a:latin typeface="Consolas"/>
            </a:endParaRPr>
          </a:p>
          <a:p>
            <a:r>
              <a:rPr lang="en-US" sz="1600" dirty="0" smtClean="0">
                <a:solidFill>
                  <a:srgbClr val="0000FF"/>
                </a:solidFill>
                <a:latin typeface="Consolas"/>
              </a:rPr>
              <a:t>      RETURN </a:t>
            </a:r>
            <a:r>
              <a:rPr lang="en-US" sz="1600" dirty="0" smtClean="0">
                <a:solidFill>
                  <a:srgbClr val="808080"/>
                </a:solidFill>
                <a:latin typeface="Consolas"/>
              </a:rPr>
              <a:t>(</a:t>
            </a:r>
            <a:r>
              <a:rPr lang="en-US" sz="1600" dirty="0" smtClean="0">
                <a:solidFill>
                  <a:prstClr val="black"/>
                </a:solidFill>
                <a:latin typeface="Consolas"/>
              </a:rPr>
              <a:t>@ERR</a:t>
            </a:r>
            <a:r>
              <a:rPr lang="en-US" sz="1600" dirty="0" smtClean="0">
                <a:solidFill>
                  <a:srgbClr val="808080"/>
                </a:solidFill>
                <a:latin typeface="Consolas"/>
              </a:rPr>
              <a:t>)</a:t>
            </a:r>
            <a:endParaRPr lang="en-US" sz="1600" dirty="0" smtClean="0">
              <a:solidFill>
                <a:prstClr val="black"/>
              </a:solidFill>
              <a:latin typeface="Consolas"/>
            </a:endParaRPr>
          </a:p>
          <a:p>
            <a:r>
              <a:rPr lang="en-US" sz="1600" dirty="0" smtClean="0">
                <a:solidFill>
                  <a:srgbClr val="0000FF"/>
                </a:solidFill>
                <a:latin typeface="Consolas"/>
              </a:rPr>
              <a:t>    END</a:t>
            </a:r>
            <a:endParaRPr lang="en-US" sz="1600" dirty="0">
              <a:solidFill>
                <a:prstClr val="black"/>
              </a:solidFill>
              <a:latin typeface="Consolas"/>
            </a:endParaRPr>
          </a:p>
          <a:p>
            <a:r>
              <a:rPr lang="en-US" sz="1600" dirty="0" smtClean="0">
                <a:solidFill>
                  <a:srgbClr val="0000FF"/>
                </a:solidFill>
                <a:latin typeface="Consolas"/>
              </a:rPr>
              <a:t>  END</a:t>
            </a:r>
            <a:r>
              <a:rPr lang="en-US" sz="1600" dirty="0" smtClean="0">
                <a:solidFill>
                  <a:prstClr val="black"/>
                </a:solidFill>
                <a:latin typeface="Consolas"/>
              </a:rPr>
              <a:t> </a:t>
            </a:r>
            <a:r>
              <a:rPr lang="en-US" sz="1600" dirty="0" smtClean="0">
                <a:solidFill>
                  <a:srgbClr val="0000FF"/>
                </a:solidFill>
                <a:latin typeface="Consolas"/>
              </a:rPr>
              <a:t>CATCH</a:t>
            </a:r>
          </a:p>
          <a:p>
            <a:r>
              <a:rPr lang="en-US" sz="1600" dirty="0" smtClean="0">
                <a:solidFill>
                  <a:srgbClr val="0000FF"/>
                </a:solidFill>
                <a:latin typeface="Consolas"/>
              </a:rPr>
              <a:t>END</a:t>
            </a:r>
          </a:p>
          <a:p>
            <a:r>
              <a:rPr lang="en-US" sz="1600" dirty="0" smtClean="0">
                <a:solidFill>
                  <a:srgbClr val="0000FF"/>
                </a:solidFill>
                <a:latin typeface="Consolas"/>
              </a:rPr>
              <a:t>GO</a:t>
            </a:r>
            <a:endParaRPr lang="en-US" sz="1600" dirty="0">
              <a:solidFill>
                <a:prstClr val="black"/>
              </a:solidFill>
              <a:latin typeface="Consolas"/>
            </a:endParaRPr>
          </a:p>
          <a:p>
            <a:endParaRPr lang="en-US" sz="1600" dirty="0">
              <a:solidFill>
                <a:prstClr val="black"/>
              </a:solidFill>
              <a:latin typeface="Consolas"/>
            </a:endParaRPr>
          </a:p>
          <a:p>
            <a:r>
              <a:rPr lang="en-US" sz="1600" dirty="0">
                <a:solidFill>
                  <a:srgbClr val="0000FF"/>
                </a:solidFill>
                <a:latin typeface="Consolas"/>
              </a:rPr>
              <a:t>EXEC</a:t>
            </a:r>
            <a:r>
              <a:rPr lang="en-US" sz="1600" dirty="0">
                <a:solidFill>
                  <a:prstClr val="black"/>
                </a:solidFill>
                <a:latin typeface="Consolas"/>
              </a:rPr>
              <a:t> </a:t>
            </a:r>
            <a:r>
              <a:rPr lang="en-US" sz="1600" dirty="0" err="1">
                <a:solidFill>
                  <a:prstClr val="black"/>
                </a:solidFill>
                <a:latin typeface="Consolas"/>
              </a:rPr>
              <a:t>TestTran</a:t>
            </a:r>
            <a:endParaRPr lang="en-US" sz="1600" dirty="0">
              <a:solidFill>
                <a:prstClr val="black"/>
              </a:solidFill>
              <a:latin typeface="Consolas"/>
            </a:endParaRPr>
          </a:p>
          <a:p>
            <a:endParaRPr lang="en-US" sz="1600" dirty="0">
              <a:solidFill>
                <a:prstClr val="black"/>
              </a:solidFill>
              <a:latin typeface="Consolas"/>
            </a:endParaRPr>
          </a:p>
        </p:txBody>
      </p:sp>
      <p:sp>
        <p:nvSpPr>
          <p:cNvPr id="5" name="Rectangle 4"/>
          <p:cNvSpPr/>
          <p:nvPr/>
        </p:nvSpPr>
        <p:spPr>
          <a:xfrm>
            <a:off x="3124200" y="1113396"/>
            <a:ext cx="5729454" cy="584775"/>
          </a:xfrm>
          <a:prstGeom prst="rect">
            <a:avLst/>
          </a:prstGeom>
        </p:spPr>
        <p:txBody>
          <a:bodyPr wrap="none">
            <a:spAutoFit/>
          </a:bodyPr>
          <a:lstStyle/>
          <a:p>
            <a:pPr marL="342900" lvl="0" indent="-342900">
              <a:spcBef>
                <a:spcPct val="20000"/>
              </a:spcBef>
              <a:buFont typeface="Arial" pitchFamily="34" charset="0"/>
              <a:buChar char="•"/>
            </a:pPr>
            <a:r>
              <a:rPr lang="en-US" sz="3200" dirty="0" smtClean="0">
                <a:solidFill>
                  <a:prstClr val="black"/>
                </a:solidFill>
                <a:latin typeface="Consolas"/>
              </a:rPr>
              <a:t>Anything wrong this SP?</a:t>
            </a:r>
            <a:endParaRPr lang="en-US" sz="3200" dirty="0">
              <a:solidFill>
                <a:prstClr val="black"/>
              </a:solidFill>
              <a:latin typeface="Consolas"/>
            </a:endParaRPr>
          </a:p>
        </p:txBody>
      </p:sp>
    </p:spTree>
    <p:extLst>
      <p:ext uri="{BB962C8B-B14F-4D97-AF65-F5344CB8AC3E}">
        <p14:creationId xmlns:p14="http://schemas.microsoft.com/office/powerpoint/2010/main" val="17706726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971800"/>
            <a:ext cx="8229600" cy="1143000"/>
          </a:xfrm>
        </p:spPr>
        <p:txBody>
          <a:bodyPr/>
          <a:lstStyle/>
          <a:p>
            <a:r>
              <a:rPr lang="en-US" dirty="0" smtClean="0"/>
              <a:t>Demo – Exception Case</a:t>
            </a:r>
            <a:endParaRPr lang="en-US" dirty="0"/>
          </a:p>
        </p:txBody>
      </p:sp>
    </p:spTree>
    <p:extLst>
      <p:ext uri="{BB962C8B-B14F-4D97-AF65-F5344CB8AC3E}">
        <p14:creationId xmlns:p14="http://schemas.microsoft.com/office/powerpoint/2010/main" val="4303158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Best Practices to Compose SP</a:t>
            </a:r>
            <a:endParaRPr lang="en-US" dirty="0"/>
          </a:p>
        </p:txBody>
      </p:sp>
      <p:sp>
        <p:nvSpPr>
          <p:cNvPr id="3" name="Content Placeholder 2"/>
          <p:cNvSpPr>
            <a:spLocks noGrp="1"/>
          </p:cNvSpPr>
          <p:nvPr>
            <p:ph idx="1"/>
          </p:nvPr>
        </p:nvSpPr>
        <p:spPr>
          <a:xfrm>
            <a:off x="457200" y="1600200"/>
            <a:ext cx="8229600" cy="5105400"/>
          </a:xfrm>
        </p:spPr>
        <p:txBody>
          <a:bodyPr>
            <a:normAutofit fontScale="92500" lnSpcReduction="10000"/>
          </a:bodyPr>
          <a:lstStyle/>
          <a:p>
            <a:r>
              <a:rPr lang="en-US" dirty="0" smtClean="0"/>
              <a:t>Goal</a:t>
            </a:r>
          </a:p>
          <a:p>
            <a:pPr lvl="1"/>
            <a:r>
              <a:rPr lang="en-US" dirty="0" smtClean="0"/>
              <a:t>Transaction match (Begin and Rollback/Commit)</a:t>
            </a:r>
          </a:p>
          <a:p>
            <a:pPr lvl="2"/>
            <a:r>
              <a:rPr lang="en-US" dirty="0" smtClean="0"/>
              <a:t>It’s not simple</a:t>
            </a:r>
          </a:p>
          <a:p>
            <a:pPr lvl="2"/>
            <a:r>
              <a:rPr lang="en-US" dirty="0" smtClean="0"/>
              <a:t>Try catch isn’t perfect.</a:t>
            </a:r>
          </a:p>
          <a:p>
            <a:pPr lvl="2"/>
            <a:r>
              <a:rPr lang="en-US" dirty="0" smtClean="0"/>
              <a:t>Avoid Nested transaction for easy handling</a:t>
            </a:r>
          </a:p>
          <a:p>
            <a:pPr lvl="1"/>
            <a:r>
              <a:rPr lang="en-US" dirty="0" smtClean="0"/>
              <a:t>Error logging for troubleshooting</a:t>
            </a:r>
          </a:p>
          <a:p>
            <a:pPr lvl="2"/>
            <a:r>
              <a:rPr lang="en-US" dirty="0" smtClean="0"/>
              <a:t>Need to save Enough information in case of error</a:t>
            </a:r>
          </a:p>
          <a:p>
            <a:r>
              <a:rPr lang="en-US" dirty="0" smtClean="0"/>
              <a:t>What we need to do?</a:t>
            </a:r>
          </a:p>
          <a:p>
            <a:pPr lvl="1"/>
            <a:r>
              <a:rPr lang="en-US" dirty="0" smtClean="0"/>
              <a:t>Define Return code and return it properly</a:t>
            </a:r>
          </a:p>
          <a:p>
            <a:pPr lvl="1"/>
            <a:r>
              <a:rPr lang="en-US" dirty="0" smtClean="0"/>
              <a:t>Use </a:t>
            </a:r>
            <a:r>
              <a:rPr lang="en-US" dirty="0" err="1" smtClean="0"/>
              <a:t>Raiserror</a:t>
            </a:r>
            <a:r>
              <a:rPr lang="en-US" dirty="0" smtClean="0"/>
              <a:t> statement</a:t>
            </a:r>
          </a:p>
          <a:p>
            <a:pPr lvl="1"/>
            <a:r>
              <a:rPr lang="en-US" dirty="0" smtClean="0"/>
              <a:t>Transaction Handling</a:t>
            </a:r>
          </a:p>
          <a:p>
            <a:pPr lvl="1"/>
            <a:r>
              <a:rPr lang="en-US" dirty="0" smtClean="0"/>
              <a:t>Logging for error message</a:t>
            </a:r>
          </a:p>
          <a:p>
            <a:endParaRPr lang="en-US" dirty="0" smtClean="0"/>
          </a:p>
          <a:p>
            <a:pPr lvl="1"/>
            <a:endParaRPr lang="en-US" dirty="0"/>
          </a:p>
        </p:txBody>
      </p:sp>
    </p:spTree>
    <p:extLst>
      <p:ext uri="{BB962C8B-B14F-4D97-AF65-F5344CB8AC3E}">
        <p14:creationId xmlns:p14="http://schemas.microsoft.com/office/powerpoint/2010/main" val="24833325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Best Practices to Compose SP</a:t>
            </a:r>
          </a:p>
        </p:txBody>
      </p:sp>
      <p:sp>
        <p:nvSpPr>
          <p:cNvPr id="3" name="Content Placeholder 2"/>
          <p:cNvSpPr>
            <a:spLocks noGrp="1"/>
          </p:cNvSpPr>
          <p:nvPr>
            <p:ph idx="1"/>
          </p:nvPr>
        </p:nvSpPr>
        <p:spPr>
          <a:xfrm>
            <a:off x="457200" y="1600200"/>
            <a:ext cx="8229600" cy="5105400"/>
          </a:xfrm>
        </p:spPr>
        <p:txBody>
          <a:bodyPr>
            <a:normAutofit fontScale="92500" lnSpcReduction="10000"/>
          </a:bodyPr>
          <a:lstStyle/>
          <a:p>
            <a:r>
              <a:rPr lang="en-US" dirty="0"/>
              <a:t>Try Catch isn’t enough for Error Handling</a:t>
            </a:r>
          </a:p>
          <a:p>
            <a:r>
              <a:rPr lang="en-US" dirty="0" smtClean="0"/>
              <a:t>Basic Rule</a:t>
            </a:r>
          </a:p>
          <a:p>
            <a:pPr lvl="1"/>
            <a:r>
              <a:rPr lang="en-US" dirty="0" smtClean="0"/>
              <a:t>Set </a:t>
            </a:r>
            <a:r>
              <a:rPr lang="en-US" dirty="0" err="1" smtClean="0"/>
              <a:t>XACT_Abort</a:t>
            </a:r>
            <a:r>
              <a:rPr lang="en-US" dirty="0" smtClean="0"/>
              <a:t> on</a:t>
            </a:r>
          </a:p>
          <a:p>
            <a:pPr lvl="1"/>
            <a:r>
              <a:rPr lang="en-US" dirty="0" smtClean="0"/>
              <a:t>Set </a:t>
            </a:r>
            <a:r>
              <a:rPr lang="en-US" dirty="0" err="1" smtClean="0"/>
              <a:t>Nocount</a:t>
            </a:r>
            <a:r>
              <a:rPr lang="en-US" dirty="0" smtClean="0"/>
              <a:t> on</a:t>
            </a:r>
          </a:p>
          <a:p>
            <a:pPr lvl="1"/>
            <a:r>
              <a:rPr lang="en-US" dirty="0" smtClean="0"/>
              <a:t>Define return code SP and check the return code.</a:t>
            </a:r>
          </a:p>
          <a:p>
            <a:pPr lvl="1"/>
            <a:r>
              <a:rPr lang="en-US" dirty="0" smtClean="0"/>
              <a:t>Avoid nested transaction</a:t>
            </a:r>
          </a:p>
          <a:p>
            <a:pPr lvl="2"/>
            <a:r>
              <a:rPr lang="en-US" dirty="0" smtClean="0"/>
              <a:t>Inner SP need to check transaction status first before begin transaction</a:t>
            </a:r>
          </a:p>
          <a:p>
            <a:pPr lvl="1"/>
            <a:r>
              <a:rPr lang="en-US" dirty="0" smtClean="0"/>
              <a:t>Transaction should be short enough</a:t>
            </a:r>
          </a:p>
          <a:p>
            <a:pPr lvl="2"/>
            <a:r>
              <a:rPr lang="en-US" dirty="0" smtClean="0"/>
              <a:t>Execute plan, Minimal Logging</a:t>
            </a:r>
          </a:p>
          <a:p>
            <a:pPr lvl="1"/>
            <a:r>
              <a:rPr lang="en-US" dirty="0" smtClean="0"/>
              <a:t>Commit and Rollback transaction at the end.</a:t>
            </a:r>
          </a:p>
          <a:p>
            <a:pPr lvl="2"/>
            <a:r>
              <a:rPr lang="en-US" dirty="0" smtClean="0"/>
              <a:t>Use </a:t>
            </a:r>
            <a:r>
              <a:rPr lang="en-US" dirty="0" err="1" smtClean="0"/>
              <a:t>Goto</a:t>
            </a:r>
            <a:r>
              <a:rPr lang="en-US" dirty="0" smtClean="0"/>
              <a:t> statement to handle </a:t>
            </a:r>
            <a:r>
              <a:rPr lang="en-US" dirty="0" smtClean="0"/>
              <a:t>Commit/Rollback</a:t>
            </a:r>
            <a:endParaRPr lang="en-US" dirty="0"/>
          </a:p>
        </p:txBody>
      </p:sp>
    </p:spTree>
    <p:extLst>
      <p:ext uri="{BB962C8B-B14F-4D97-AF65-F5344CB8AC3E}">
        <p14:creationId xmlns:p14="http://schemas.microsoft.com/office/powerpoint/2010/main" val="24419915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a:t>
            </a:r>
            <a:r>
              <a:rPr lang="en-US" dirty="0" smtClean="0"/>
              <a:t>am I?</a:t>
            </a:r>
            <a:endParaRPr lang="en-US" dirty="0"/>
          </a:p>
        </p:txBody>
      </p:sp>
      <p:sp>
        <p:nvSpPr>
          <p:cNvPr id="3" name="Content Placeholder 2"/>
          <p:cNvSpPr>
            <a:spLocks noGrp="1"/>
          </p:cNvSpPr>
          <p:nvPr>
            <p:ph idx="1"/>
          </p:nvPr>
        </p:nvSpPr>
        <p:spPr/>
        <p:txBody>
          <a:bodyPr>
            <a:normAutofit/>
          </a:bodyPr>
          <a:lstStyle/>
          <a:p>
            <a:r>
              <a:rPr lang="en-US" dirty="0" smtClean="0"/>
              <a:t>Simon Cho</a:t>
            </a:r>
          </a:p>
          <a:p>
            <a:r>
              <a:rPr lang="en-US" dirty="0" smtClean="0"/>
              <a:t>Blog : Simonsql.com</a:t>
            </a:r>
          </a:p>
          <a:p>
            <a:r>
              <a:rPr lang="en-US" dirty="0" smtClean="0"/>
              <a:t>Email : </a:t>
            </a:r>
            <a:r>
              <a:rPr lang="en-US" dirty="0" smtClean="0">
                <a:hlinkClick r:id="rId3"/>
              </a:rPr>
              <a:t>Simon@simonsql.com</a:t>
            </a:r>
            <a:endParaRPr lang="en-US" dirty="0" smtClean="0"/>
          </a:p>
          <a:p>
            <a:endParaRPr lang="en-US" dirty="0" smtClean="0"/>
          </a:p>
          <a:p>
            <a:r>
              <a:rPr lang="en-US" dirty="0" smtClean="0"/>
              <a:t>All Presentation and script will be on My </a:t>
            </a:r>
            <a:r>
              <a:rPr lang="en-US" smtClean="0"/>
              <a:t>blog.</a:t>
            </a:r>
            <a:endParaRPr lang="en-US" dirty="0" smtClean="0"/>
          </a:p>
          <a:p>
            <a:r>
              <a:rPr lang="en-US" dirty="0" smtClean="0"/>
              <a:t>This is my first presentation in Public.</a:t>
            </a:r>
          </a:p>
        </p:txBody>
      </p:sp>
    </p:spTree>
    <p:extLst>
      <p:ext uri="{BB962C8B-B14F-4D97-AF65-F5344CB8AC3E}">
        <p14:creationId xmlns:p14="http://schemas.microsoft.com/office/powerpoint/2010/main" val="31851003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Best Practices to Compose SP</a:t>
            </a:r>
          </a:p>
        </p:txBody>
      </p:sp>
      <p:sp>
        <p:nvSpPr>
          <p:cNvPr id="3" name="Content Placeholder 2"/>
          <p:cNvSpPr>
            <a:spLocks noGrp="1"/>
          </p:cNvSpPr>
          <p:nvPr>
            <p:ph idx="1"/>
          </p:nvPr>
        </p:nvSpPr>
        <p:spPr>
          <a:xfrm>
            <a:off x="457200" y="1600200"/>
            <a:ext cx="8229600" cy="5029200"/>
          </a:xfrm>
        </p:spPr>
        <p:txBody>
          <a:bodyPr>
            <a:normAutofit fontScale="85000" lnSpcReduction="20000"/>
          </a:bodyPr>
          <a:lstStyle/>
          <a:p>
            <a:r>
              <a:rPr lang="en-US" dirty="0" smtClean="0"/>
              <a:t>Errors</a:t>
            </a:r>
          </a:p>
          <a:p>
            <a:pPr lvl="1"/>
            <a:r>
              <a:rPr lang="en-US" dirty="0" smtClean="0"/>
              <a:t>Expected </a:t>
            </a:r>
            <a:r>
              <a:rPr lang="en-US" dirty="0"/>
              <a:t>Error</a:t>
            </a:r>
          </a:p>
          <a:p>
            <a:pPr lvl="2"/>
            <a:r>
              <a:rPr lang="en-US" dirty="0" smtClean="0"/>
              <a:t>In </a:t>
            </a:r>
            <a:r>
              <a:rPr lang="en-US" dirty="0"/>
              <a:t>case of parameter data wrong</a:t>
            </a:r>
          </a:p>
          <a:p>
            <a:pPr lvl="2"/>
            <a:r>
              <a:rPr lang="en-US" dirty="0"/>
              <a:t>Return is wrong</a:t>
            </a:r>
          </a:p>
          <a:p>
            <a:pPr lvl="1"/>
            <a:r>
              <a:rPr lang="en-US" dirty="0" err="1" smtClean="0"/>
              <a:t>UnExpected</a:t>
            </a:r>
            <a:r>
              <a:rPr lang="en-US" dirty="0" smtClean="0"/>
              <a:t> </a:t>
            </a:r>
            <a:r>
              <a:rPr lang="en-US" dirty="0"/>
              <a:t>Error</a:t>
            </a:r>
          </a:p>
          <a:p>
            <a:pPr lvl="2"/>
            <a:r>
              <a:rPr lang="en-US" dirty="0"/>
              <a:t>Not expected error</a:t>
            </a:r>
          </a:p>
          <a:p>
            <a:pPr lvl="3"/>
            <a:r>
              <a:rPr lang="en-US" dirty="0"/>
              <a:t>Logical bug</a:t>
            </a:r>
          </a:p>
          <a:p>
            <a:pPr lvl="3"/>
            <a:r>
              <a:rPr lang="en-US" dirty="0"/>
              <a:t>Any Unexpected system error : Server down</a:t>
            </a:r>
            <a:r>
              <a:rPr lang="en-US" dirty="0" smtClean="0"/>
              <a:t>…</a:t>
            </a:r>
          </a:p>
          <a:p>
            <a:r>
              <a:rPr lang="en-US" dirty="0" smtClean="0"/>
              <a:t>Consider Global Error Logging table</a:t>
            </a:r>
          </a:p>
          <a:p>
            <a:pPr lvl="1"/>
            <a:r>
              <a:rPr lang="en-US" dirty="0" smtClean="0"/>
              <a:t>Global</a:t>
            </a:r>
          </a:p>
          <a:p>
            <a:pPr lvl="2"/>
            <a:r>
              <a:rPr lang="en-US" dirty="0" smtClean="0"/>
              <a:t>Database should be online all the time.</a:t>
            </a:r>
          </a:p>
          <a:p>
            <a:pPr lvl="2"/>
            <a:r>
              <a:rPr lang="en-US" dirty="0" smtClean="0"/>
              <a:t>Consolidated error table</a:t>
            </a:r>
          </a:p>
          <a:p>
            <a:r>
              <a:rPr lang="en-US" dirty="0" smtClean="0"/>
              <a:t>Error handling using </a:t>
            </a:r>
            <a:r>
              <a:rPr lang="en-US" dirty="0" err="1" smtClean="0"/>
              <a:t>GoTo</a:t>
            </a:r>
            <a:r>
              <a:rPr lang="en-US" dirty="0" smtClean="0"/>
              <a:t> statement.</a:t>
            </a:r>
          </a:p>
          <a:p>
            <a:pPr lvl="1"/>
            <a:r>
              <a:rPr lang="en-US" dirty="0" smtClean="0"/>
              <a:t>This is old fashion. But, it’s still best I </a:t>
            </a:r>
            <a:r>
              <a:rPr lang="en-US" smtClean="0"/>
              <a:t>thought</a:t>
            </a:r>
            <a:r>
              <a:rPr lang="en-US" smtClean="0"/>
              <a:t>.</a:t>
            </a:r>
            <a:endParaRPr lang="en-US" dirty="0"/>
          </a:p>
        </p:txBody>
      </p:sp>
    </p:spTree>
    <p:extLst>
      <p:ext uri="{BB962C8B-B14F-4D97-AF65-F5344CB8AC3E}">
        <p14:creationId xmlns:p14="http://schemas.microsoft.com/office/powerpoint/2010/main" val="36714598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71800"/>
            <a:ext cx="8229600" cy="1143000"/>
          </a:xfrm>
        </p:spPr>
        <p:txBody>
          <a:bodyPr/>
          <a:lstStyle/>
          <a:p>
            <a:r>
              <a:rPr lang="en-US" dirty="0" smtClean="0"/>
              <a:t>Demo - Best Practices SP Structure</a:t>
            </a:r>
            <a:endParaRPr lang="en-US" dirty="0"/>
          </a:p>
        </p:txBody>
      </p:sp>
    </p:spTree>
    <p:extLst>
      <p:ext uri="{BB962C8B-B14F-4D97-AF65-F5344CB8AC3E}">
        <p14:creationId xmlns:p14="http://schemas.microsoft.com/office/powerpoint/2010/main" val="591048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33600"/>
            <a:ext cx="8229600" cy="2133600"/>
          </a:xfrm>
        </p:spPr>
        <p:txBody>
          <a:bodyPr>
            <a:normAutofit/>
          </a:bodyPr>
          <a:lstStyle/>
          <a:p>
            <a:r>
              <a:rPr lang="en-US" dirty="0" smtClean="0"/>
              <a:t>Bonus – Demo</a:t>
            </a:r>
            <a:br>
              <a:rPr lang="en-US" dirty="0" smtClean="0"/>
            </a:br>
            <a:r>
              <a:rPr lang="en-US" dirty="0"/>
              <a:t/>
            </a:r>
            <a:br>
              <a:rPr lang="en-US" dirty="0"/>
            </a:br>
            <a:r>
              <a:rPr lang="en-US" dirty="0" err="1" smtClean="0"/>
              <a:t>sp_now</a:t>
            </a:r>
            <a:r>
              <a:rPr lang="en-US" dirty="0" smtClean="0"/>
              <a:t>/</a:t>
            </a:r>
            <a:r>
              <a:rPr lang="en-US" dirty="0" err="1" smtClean="0"/>
              <a:t>sp_now_param</a:t>
            </a:r>
            <a:endParaRPr lang="en-US" dirty="0"/>
          </a:p>
        </p:txBody>
      </p:sp>
    </p:spTree>
    <p:extLst>
      <p:ext uri="{BB962C8B-B14F-4D97-AF65-F5344CB8AC3E}">
        <p14:creationId xmlns:p14="http://schemas.microsoft.com/office/powerpoint/2010/main" val="7582122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838200"/>
            <a:ext cx="8229600" cy="5638800"/>
          </a:xfrm>
        </p:spPr>
        <p:txBody>
          <a:bodyPr>
            <a:normAutofit/>
          </a:bodyPr>
          <a:lstStyle/>
          <a:p>
            <a:r>
              <a:rPr lang="en-US" dirty="0" smtClean="0"/>
              <a:t>Q &amp; A</a:t>
            </a:r>
            <a:br>
              <a:rPr lang="en-US" dirty="0" smtClean="0"/>
            </a:br>
            <a:r>
              <a:rPr lang="en-US" dirty="0"/>
              <a:t/>
            </a:r>
            <a:br>
              <a:rPr lang="en-US" dirty="0"/>
            </a:br>
            <a:r>
              <a:rPr lang="en-US" dirty="0" smtClean="0"/>
              <a:t/>
            </a:r>
            <a:br>
              <a:rPr lang="en-US" dirty="0" smtClean="0"/>
            </a:br>
            <a:r>
              <a:rPr lang="en-US" dirty="0" smtClean="0">
                <a:hlinkClick r:id="rId2"/>
              </a:rPr>
              <a:t>Simon@simonsql.com</a:t>
            </a:r>
            <a:r>
              <a:rPr lang="en-US" dirty="0" smtClean="0"/>
              <a:t/>
            </a:r>
            <a:br>
              <a:rPr lang="en-US" dirty="0" smtClean="0"/>
            </a:br>
            <a:r>
              <a:rPr lang="en-US" dirty="0"/>
              <a:t/>
            </a:r>
            <a:br>
              <a:rPr lang="en-US" dirty="0"/>
            </a:br>
            <a:r>
              <a:rPr lang="en-US" dirty="0" smtClean="0"/>
              <a:t>Welcome for any SQL question.</a:t>
            </a:r>
            <a:br>
              <a:rPr lang="en-US" dirty="0" smtClean="0"/>
            </a:br>
            <a:r>
              <a:rPr lang="en-US" dirty="0" smtClean="0"/>
              <a:t>Please feel free to email me.</a:t>
            </a:r>
            <a:br>
              <a:rPr lang="en-US" dirty="0" smtClean="0"/>
            </a:br>
            <a:endParaRPr lang="en-US" dirty="0"/>
          </a:p>
        </p:txBody>
      </p:sp>
    </p:spTree>
    <p:extLst>
      <p:ext uri="{BB962C8B-B14F-4D97-AF65-F5344CB8AC3E}">
        <p14:creationId xmlns:p14="http://schemas.microsoft.com/office/powerpoint/2010/main" val="17930098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Minimal Logging Operation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83764239"/>
              </p:ext>
            </p:extLst>
          </p:nvPr>
        </p:nvGraphicFramePr>
        <p:xfrm>
          <a:off x="457200" y="1600200"/>
          <a:ext cx="7848600" cy="3708400"/>
        </p:xfrm>
        <a:graphic>
          <a:graphicData uri="http://schemas.openxmlformats.org/drawingml/2006/table">
            <a:tbl>
              <a:tblPr firstRow="1" bandRow="1">
                <a:tableStyleId>{5C22544A-7EE6-4342-B048-85BDC9FD1C3A}</a:tableStyleId>
              </a:tblPr>
              <a:tblGrid>
                <a:gridCol w="1962150"/>
                <a:gridCol w="1619250"/>
                <a:gridCol w="2305050"/>
                <a:gridCol w="1962150"/>
              </a:tblGrid>
              <a:tr h="370840">
                <a:tc>
                  <a:txBody>
                    <a:bodyPr/>
                    <a:lstStyle/>
                    <a:p>
                      <a:r>
                        <a:rPr lang="en-US" dirty="0"/>
                        <a:t>Indexes</a:t>
                      </a:r>
                    </a:p>
                  </a:txBody>
                  <a:tcPr anchor="ctr"/>
                </a:tc>
                <a:tc>
                  <a:txBody>
                    <a:bodyPr/>
                    <a:lstStyle/>
                    <a:p>
                      <a:r>
                        <a:rPr lang="en-US"/>
                        <a:t>Rows in table</a:t>
                      </a:r>
                    </a:p>
                  </a:txBody>
                  <a:tcPr anchor="ctr"/>
                </a:tc>
                <a:tc>
                  <a:txBody>
                    <a:bodyPr/>
                    <a:lstStyle/>
                    <a:p>
                      <a:r>
                        <a:rPr lang="en-US"/>
                        <a:t>Hints</a:t>
                      </a:r>
                    </a:p>
                  </a:txBody>
                  <a:tcPr anchor="ctr"/>
                </a:tc>
                <a:tc>
                  <a:txBody>
                    <a:bodyPr/>
                    <a:lstStyle/>
                    <a:p>
                      <a:r>
                        <a:rPr lang="en-US" dirty="0" smtClean="0"/>
                        <a:t>Logging</a:t>
                      </a:r>
                      <a:endParaRPr lang="en-US" dirty="0"/>
                    </a:p>
                  </a:txBody>
                  <a:tcPr anchor="ctr"/>
                </a:tc>
              </a:tr>
              <a:tr h="370840">
                <a:tc>
                  <a:txBody>
                    <a:bodyPr/>
                    <a:lstStyle/>
                    <a:p>
                      <a:r>
                        <a:rPr lang="en-US"/>
                        <a:t>Heap</a:t>
                      </a:r>
                    </a:p>
                  </a:txBody>
                  <a:tcPr/>
                </a:tc>
                <a:tc>
                  <a:txBody>
                    <a:bodyPr/>
                    <a:lstStyle/>
                    <a:p>
                      <a:r>
                        <a:rPr lang="en-US"/>
                        <a:t>Any</a:t>
                      </a:r>
                    </a:p>
                  </a:txBody>
                  <a:tcPr/>
                </a:tc>
                <a:tc>
                  <a:txBody>
                    <a:bodyPr/>
                    <a:lstStyle/>
                    <a:p>
                      <a:r>
                        <a:rPr lang="en-US"/>
                        <a:t>TABLOCK</a:t>
                      </a:r>
                    </a:p>
                  </a:txBody>
                  <a:tcPr/>
                </a:tc>
                <a:tc>
                  <a:txBody>
                    <a:bodyPr/>
                    <a:lstStyle/>
                    <a:p>
                      <a:r>
                        <a:rPr lang="en-US"/>
                        <a:t>Minimal</a:t>
                      </a:r>
                    </a:p>
                  </a:txBody>
                  <a:tcPr/>
                </a:tc>
              </a:tr>
              <a:tr h="370840">
                <a:tc>
                  <a:txBody>
                    <a:bodyPr/>
                    <a:lstStyle/>
                    <a:p>
                      <a:r>
                        <a:rPr lang="en-US"/>
                        <a:t>Heap</a:t>
                      </a:r>
                    </a:p>
                  </a:txBody>
                  <a:tcPr/>
                </a:tc>
                <a:tc>
                  <a:txBody>
                    <a:bodyPr/>
                    <a:lstStyle/>
                    <a:p>
                      <a:r>
                        <a:rPr lang="en-US"/>
                        <a:t>Any</a:t>
                      </a:r>
                    </a:p>
                  </a:txBody>
                  <a:tcPr/>
                </a:tc>
                <a:tc>
                  <a:txBody>
                    <a:bodyPr/>
                    <a:lstStyle/>
                    <a:p>
                      <a:r>
                        <a:rPr lang="en-US"/>
                        <a:t>None</a:t>
                      </a:r>
                    </a:p>
                  </a:txBody>
                  <a:tcPr/>
                </a:tc>
                <a:tc>
                  <a:txBody>
                    <a:bodyPr/>
                    <a:lstStyle/>
                    <a:p>
                      <a:r>
                        <a:rPr lang="en-US"/>
                        <a:t>Full</a:t>
                      </a:r>
                    </a:p>
                  </a:txBody>
                  <a:tcPr/>
                </a:tc>
              </a:tr>
              <a:tr h="370840">
                <a:tc>
                  <a:txBody>
                    <a:bodyPr/>
                    <a:lstStyle/>
                    <a:p>
                      <a:r>
                        <a:rPr lang="en-US"/>
                        <a:t>Heap + Index</a:t>
                      </a:r>
                    </a:p>
                  </a:txBody>
                  <a:tcPr/>
                </a:tc>
                <a:tc>
                  <a:txBody>
                    <a:bodyPr/>
                    <a:lstStyle/>
                    <a:p>
                      <a:r>
                        <a:rPr lang="en-US"/>
                        <a:t>Any</a:t>
                      </a:r>
                    </a:p>
                  </a:txBody>
                  <a:tcPr/>
                </a:tc>
                <a:tc>
                  <a:txBody>
                    <a:bodyPr/>
                    <a:lstStyle/>
                    <a:p>
                      <a:r>
                        <a:rPr lang="en-US"/>
                        <a:t>TABLOCK</a:t>
                      </a:r>
                    </a:p>
                  </a:txBody>
                  <a:tcPr/>
                </a:tc>
                <a:tc>
                  <a:txBody>
                    <a:bodyPr/>
                    <a:lstStyle/>
                    <a:p>
                      <a:r>
                        <a:rPr lang="en-US"/>
                        <a:t>Full</a:t>
                      </a:r>
                    </a:p>
                  </a:txBody>
                  <a:tcPr/>
                </a:tc>
              </a:tr>
              <a:tr h="370840">
                <a:tc>
                  <a:txBody>
                    <a:bodyPr/>
                    <a:lstStyle/>
                    <a:p>
                      <a:r>
                        <a:rPr lang="en-US"/>
                        <a:t>Cluster</a:t>
                      </a:r>
                    </a:p>
                  </a:txBody>
                  <a:tcPr/>
                </a:tc>
                <a:tc>
                  <a:txBody>
                    <a:bodyPr/>
                    <a:lstStyle/>
                    <a:p>
                      <a:r>
                        <a:rPr lang="en-US"/>
                        <a:t>Empty</a:t>
                      </a:r>
                    </a:p>
                  </a:txBody>
                  <a:tcPr/>
                </a:tc>
                <a:tc>
                  <a:txBody>
                    <a:bodyPr/>
                    <a:lstStyle/>
                    <a:p>
                      <a:r>
                        <a:rPr lang="en-US" dirty="0"/>
                        <a:t>TABLOCK, ORDER (1)</a:t>
                      </a:r>
                    </a:p>
                  </a:txBody>
                  <a:tcPr/>
                </a:tc>
                <a:tc>
                  <a:txBody>
                    <a:bodyPr/>
                    <a:lstStyle/>
                    <a:p>
                      <a:r>
                        <a:rPr lang="en-US"/>
                        <a:t>Minimal</a:t>
                      </a:r>
                    </a:p>
                  </a:txBody>
                  <a:tcPr/>
                </a:tc>
              </a:tr>
              <a:tr h="370840">
                <a:tc>
                  <a:txBody>
                    <a:bodyPr/>
                    <a:lstStyle/>
                    <a:p>
                      <a:r>
                        <a:rPr lang="en-US"/>
                        <a:t>Cluster</a:t>
                      </a:r>
                    </a:p>
                  </a:txBody>
                  <a:tcPr/>
                </a:tc>
                <a:tc>
                  <a:txBody>
                    <a:bodyPr/>
                    <a:lstStyle/>
                    <a:p>
                      <a:r>
                        <a:rPr lang="en-US"/>
                        <a:t>Empty</a:t>
                      </a:r>
                    </a:p>
                  </a:txBody>
                  <a:tcPr/>
                </a:tc>
                <a:tc>
                  <a:txBody>
                    <a:bodyPr/>
                    <a:lstStyle/>
                    <a:p>
                      <a:r>
                        <a:rPr lang="en-US"/>
                        <a:t>None</a:t>
                      </a:r>
                    </a:p>
                  </a:txBody>
                  <a:tcPr/>
                </a:tc>
                <a:tc>
                  <a:txBody>
                    <a:bodyPr/>
                    <a:lstStyle/>
                    <a:p>
                      <a:r>
                        <a:rPr lang="en-US"/>
                        <a:t>Full</a:t>
                      </a:r>
                    </a:p>
                  </a:txBody>
                  <a:tcPr/>
                </a:tc>
              </a:tr>
              <a:tr h="370840">
                <a:tc>
                  <a:txBody>
                    <a:bodyPr/>
                    <a:lstStyle/>
                    <a:p>
                      <a:r>
                        <a:rPr lang="en-US"/>
                        <a:t>Cluster</a:t>
                      </a:r>
                    </a:p>
                  </a:txBody>
                  <a:tcPr/>
                </a:tc>
                <a:tc>
                  <a:txBody>
                    <a:bodyPr/>
                    <a:lstStyle/>
                    <a:p>
                      <a:r>
                        <a:rPr lang="en-US"/>
                        <a:t>Any</a:t>
                      </a:r>
                    </a:p>
                  </a:txBody>
                  <a:tcPr/>
                </a:tc>
                <a:tc>
                  <a:txBody>
                    <a:bodyPr/>
                    <a:lstStyle/>
                    <a:p>
                      <a:r>
                        <a:rPr lang="en-US"/>
                        <a:t>None</a:t>
                      </a:r>
                    </a:p>
                  </a:txBody>
                  <a:tcPr/>
                </a:tc>
                <a:tc>
                  <a:txBody>
                    <a:bodyPr/>
                    <a:lstStyle/>
                    <a:p>
                      <a:r>
                        <a:rPr lang="en-US"/>
                        <a:t>Full</a:t>
                      </a:r>
                    </a:p>
                  </a:txBody>
                  <a:tcPr/>
                </a:tc>
              </a:tr>
              <a:tr h="370840">
                <a:tc>
                  <a:txBody>
                    <a:bodyPr/>
                    <a:lstStyle/>
                    <a:p>
                      <a:r>
                        <a:rPr lang="en-US"/>
                        <a:t>Cluster</a:t>
                      </a:r>
                    </a:p>
                  </a:txBody>
                  <a:tcPr/>
                </a:tc>
                <a:tc>
                  <a:txBody>
                    <a:bodyPr/>
                    <a:lstStyle/>
                    <a:p>
                      <a:r>
                        <a:rPr lang="en-US"/>
                        <a:t>Any</a:t>
                      </a:r>
                    </a:p>
                  </a:txBody>
                  <a:tcPr/>
                </a:tc>
                <a:tc>
                  <a:txBody>
                    <a:bodyPr/>
                    <a:lstStyle/>
                    <a:p>
                      <a:r>
                        <a:rPr lang="en-US"/>
                        <a:t>TABLOCK</a:t>
                      </a:r>
                    </a:p>
                  </a:txBody>
                  <a:tcPr/>
                </a:tc>
                <a:tc>
                  <a:txBody>
                    <a:bodyPr/>
                    <a:lstStyle/>
                    <a:p>
                      <a:r>
                        <a:rPr lang="en-US"/>
                        <a:t>Full</a:t>
                      </a:r>
                    </a:p>
                  </a:txBody>
                  <a:tcPr/>
                </a:tc>
              </a:tr>
              <a:tr h="370840">
                <a:tc>
                  <a:txBody>
                    <a:bodyPr/>
                    <a:lstStyle/>
                    <a:p>
                      <a:r>
                        <a:rPr lang="en-US"/>
                        <a:t>Cluster + Index</a:t>
                      </a:r>
                    </a:p>
                  </a:txBody>
                  <a:tcPr/>
                </a:tc>
                <a:tc>
                  <a:txBody>
                    <a:bodyPr/>
                    <a:lstStyle/>
                    <a:p>
                      <a:r>
                        <a:rPr lang="en-US"/>
                        <a:t>Any</a:t>
                      </a:r>
                    </a:p>
                  </a:txBody>
                  <a:tcPr/>
                </a:tc>
                <a:tc>
                  <a:txBody>
                    <a:bodyPr/>
                    <a:lstStyle/>
                    <a:p>
                      <a:r>
                        <a:rPr lang="en-US"/>
                        <a:t>None</a:t>
                      </a:r>
                    </a:p>
                  </a:txBody>
                  <a:tcPr/>
                </a:tc>
                <a:tc>
                  <a:txBody>
                    <a:bodyPr/>
                    <a:lstStyle/>
                    <a:p>
                      <a:r>
                        <a:rPr lang="en-US"/>
                        <a:t>Full</a:t>
                      </a:r>
                    </a:p>
                  </a:txBody>
                  <a:tcPr/>
                </a:tc>
              </a:tr>
              <a:tr h="370840">
                <a:tc>
                  <a:txBody>
                    <a:bodyPr/>
                    <a:lstStyle/>
                    <a:p>
                      <a:r>
                        <a:rPr lang="en-US" dirty="0"/>
                        <a:t>Cluster + Index</a:t>
                      </a:r>
                    </a:p>
                  </a:txBody>
                  <a:tcPr/>
                </a:tc>
                <a:tc>
                  <a:txBody>
                    <a:bodyPr/>
                    <a:lstStyle/>
                    <a:p>
                      <a:r>
                        <a:rPr lang="en-US" dirty="0"/>
                        <a:t>Any</a:t>
                      </a:r>
                    </a:p>
                  </a:txBody>
                  <a:tcPr/>
                </a:tc>
                <a:tc>
                  <a:txBody>
                    <a:bodyPr/>
                    <a:lstStyle/>
                    <a:p>
                      <a:r>
                        <a:rPr lang="en-US"/>
                        <a:t>TABLOCK</a:t>
                      </a:r>
                    </a:p>
                  </a:txBody>
                  <a:tcPr/>
                </a:tc>
                <a:tc>
                  <a:txBody>
                    <a:bodyPr/>
                    <a:lstStyle/>
                    <a:p>
                      <a:r>
                        <a:rPr lang="en-US" dirty="0"/>
                        <a:t>Full</a:t>
                      </a:r>
                    </a:p>
                  </a:txBody>
                  <a:tcPr/>
                </a:tc>
              </a:tr>
            </a:tbl>
          </a:graphicData>
        </a:graphic>
      </p:graphicFrame>
      <p:sp>
        <p:nvSpPr>
          <p:cNvPr id="6" name="Rectangle 5"/>
          <p:cNvSpPr/>
          <p:nvPr/>
        </p:nvSpPr>
        <p:spPr>
          <a:xfrm>
            <a:off x="457200" y="5486400"/>
            <a:ext cx="7772400" cy="1107996"/>
          </a:xfrm>
          <a:prstGeom prst="rect">
            <a:avLst/>
          </a:prstGeom>
        </p:spPr>
        <p:txBody>
          <a:bodyPr wrap="square">
            <a:spAutoFit/>
          </a:bodyPr>
          <a:lstStyle/>
          <a:p>
            <a:r>
              <a:rPr lang="en-US" sz="1100" dirty="0">
                <a:hlinkClick r:id="rId2"/>
              </a:rPr>
              <a:t>http://</a:t>
            </a:r>
            <a:r>
              <a:rPr lang="en-US" sz="1100" dirty="0" smtClean="0">
                <a:hlinkClick r:id="rId2"/>
              </a:rPr>
              <a:t>technet.microsoft.com/en-us/library/dd425070%28v=sql.100%29.aspx</a:t>
            </a:r>
            <a:endParaRPr lang="en-US" sz="1100" dirty="0" smtClean="0"/>
          </a:p>
          <a:p>
            <a:r>
              <a:rPr lang="en-US" sz="1100" dirty="0"/>
              <a:t>(1) If you are using the INSERT … SELECT method, the ORDER hint does not have to be specified, but the rows must be in the same order as the clustered index. If using BULK INSERT the order hint must be used.</a:t>
            </a:r>
          </a:p>
          <a:p>
            <a:r>
              <a:rPr lang="en-US" sz="1100" dirty="0"/>
              <a:t>(2) Concurrent loads only possible under certain conditions. See “Bulk Loading with the Indexes in Place”. Also, only rows written to newly allocated pages are minimally logged.</a:t>
            </a:r>
          </a:p>
          <a:p>
            <a:r>
              <a:rPr lang="en-US" sz="1100" dirty="0"/>
              <a:t>(3) Depending on the plan chosen by the optimizer, the </a:t>
            </a:r>
            <a:r>
              <a:rPr lang="en-US" sz="1100" dirty="0" err="1"/>
              <a:t>nonclustered</a:t>
            </a:r>
            <a:r>
              <a:rPr lang="en-US" sz="1100" dirty="0"/>
              <a:t> index on the table may either be fully- or minimally logged</a:t>
            </a:r>
            <a:r>
              <a:rPr lang="en-US" sz="1100" dirty="0" smtClean="0"/>
              <a:t>.</a:t>
            </a:r>
            <a:endParaRPr lang="en-US" dirty="0"/>
          </a:p>
        </p:txBody>
      </p:sp>
    </p:spTree>
    <p:extLst>
      <p:ext uri="{BB962C8B-B14F-4D97-AF65-F5344CB8AC3E}">
        <p14:creationId xmlns:p14="http://schemas.microsoft.com/office/powerpoint/2010/main" val="19511960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Minimal </a:t>
            </a:r>
            <a:r>
              <a:rPr lang="en-US" dirty="0" smtClean="0"/>
              <a:t>Logging Reference</a:t>
            </a:r>
            <a:endParaRPr lang="en-US" dirty="0"/>
          </a:p>
        </p:txBody>
      </p:sp>
      <p:sp>
        <p:nvSpPr>
          <p:cNvPr id="3" name="Content Placeholder 2"/>
          <p:cNvSpPr>
            <a:spLocks noGrp="1"/>
          </p:cNvSpPr>
          <p:nvPr>
            <p:ph idx="1"/>
          </p:nvPr>
        </p:nvSpPr>
        <p:spPr/>
        <p:txBody>
          <a:bodyPr>
            <a:normAutofit fontScale="62500" lnSpcReduction="20000"/>
          </a:bodyPr>
          <a:lstStyle/>
          <a:p>
            <a:r>
              <a:rPr lang="en-US" dirty="0"/>
              <a:t>Minimal Logging Reference</a:t>
            </a:r>
          </a:p>
          <a:p>
            <a:endParaRPr lang="en-US" dirty="0"/>
          </a:p>
          <a:p>
            <a:pPr lvl="1"/>
            <a:r>
              <a:rPr lang="en-US" dirty="0"/>
              <a:t>Operations That Can Be Minimally Logged</a:t>
            </a:r>
          </a:p>
          <a:p>
            <a:pPr lvl="2"/>
            <a:r>
              <a:rPr lang="en-US" dirty="0">
                <a:hlinkClick r:id="rId3"/>
              </a:rPr>
              <a:t>http://technet.microsoft.com/en-us/library/ms191244(v=sql.100).aspx</a:t>
            </a:r>
            <a:endParaRPr lang="en-US" dirty="0"/>
          </a:p>
          <a:p>
            <a:pPr lvl="1"/>
            <a:r>
              <a:rPr lang="en-US" dirty="0" smtClean="0"/>
              <a:t>Prerequisites </a:t>
            </a:r>
            <a:r>
              <a:rPr lang="en-US" dirty="0"/>
              <a:t>for Minimal Logging in Bulk Import</a:t>
            </a:r>
          </a:p>
          <a:p>
            <a:pPr lvl="2"/>
            <a:r>
              <a:rPr lang="en-US" dirty="0" smtClean="0">
                <a:hlinkClick r:id="rId4"/>
              </a:rPr>
              <a:t>http</a:t>
            </a:r>
            <a:r>
              <a:rPr lang="en-US" dirty="0">
                <a:hlinkClick r:id="rId4"/>
              </a:rPr>
              <a:t>://</a:t>
            </a:r>
            <a:r>
              <a:rPr lang="en-US" dirty="0" smtClean="0">
                <a:hlinkClick r:id="rId4"/>
              </a:rPr>
              <a:t>technet.microsoft.com/en-us/library/ms190422%28v=sql.100%29.aspx</a:t>
            </a:r>
            <a:endParaRPr lang="en-US" dirty="0" smtClean="0"/>
          </a:p>
          <a:p>
            <a:pPr lvl="1"/>
            <a:r>
              <a:rPr lang="en-US" dirty="0" smtClean="0"/>
              <a:t>Minimal </a:t>
            </a:r>
            <a:r>
              <a:rPr lang="en-US" dirty="0"/>
              <a:t>logging operation with </a:t>
            </a:r>
            <a:r>
              <a:rPr lang="en-US" dirty="0" err="1"/>
              <a:t>Traceflag</a:t>
            </a:r>
            <a:r>
              <a:rPr lang="en-US" dirty="0"/>
              <a:t> </a:t>
            </a:r>
            <a:r>
              <a:rPr lang="en-US" dirty="0" smtClean="0"/>
              <a:t>610</a:t>
            </a:r>
          </a:p>
          <a:p>
            <a:pPr lvl="2"/>
            <a:r>
              <a:rPr lang="en-US" dirty="0" smtClean="0">
                <a:hlinkClick r:id="rId5"/>
              </a:rPr>
              <a:t>http</a:t>
            </a:r>
            <a:r>
              <a:rPr lang="en-US" dirty="0">
                <a:hlinkClick r:id="rId5"/>
              </a:rPr>
              <a:t>://simonsql.com/2011/12/05/minimal-logging-operation-with-traceflag-610</a:t>
            </a:r>
            <a:r>
              <a:rPr lang="en-US" dirty="0" smtClean="0">
                <a:hlinkClick r:id="rId5"/>
              </a:rPr>
              <a:t>/</a:t>
            </a:r>
            <a:endParaRPr lang="en-US" dirty="0" smtClean="0"/>
          </a:p>
          <a:p>
            <a:pPr lvl="1"/>
            <a:r>
              <a:rPr lang="en-US" dirty="0" smtClean="0"/>
              <a:t>The </a:t>
            </a:r>
            <a:r>
              <a:rPr lang="en-US" dirty="0"/>
              <a:t>Data Loading Performance Guide</a:t>
            </a:r>
          </a:p>
          <a:p>
            <a:pPr lvl="2"/>
            <a:r>
              <a:rPr lang="en-US" dirty="0" smtClean="0">
                <a:hlinkClick r:id="rId6"/>
              </a:rPr>
              <a:t>http</a:t>
            </a:r>
            <a:r>
              <a:rPr lang="en-US" dirty="0">
                <a:hlinkClick r:id="rId6"/>
              </a:rPr>
              <a:t>://</a:t>
            </a:r>
            <a:r>
              <a:rPr lang="en-US" dirty="0" smtClean="0">
                <a:hlinkClick r:id="rId6"/>
              </a:rPr>
              <a:t>msdn.microsoft.com/en-us/library/dd425070.aspx</a:t>
            </a:r>
            <a:endParaRPr lang="en-US" dirty="0" smtClean="0"/>
          </a:p>
          <a:p>
            <a:pPr lvl="1"/>
            <a:r>
              <a:rPr lang="en-US" dirty="0"/>
              <a:t>Minimal </a:t>
            </a:r>
            <a:r>
              <a:rPr lang="en-US" dirty="0" smtClean="0"/>
              <a:t>Logging</a:t>
            </a:r>
          </a:p>
          <a:p>
            <a:pPr lvl="2"/>
            <a:r>
              <a:rPr lang="en-US" dirty="0" smtClean="0">
                <a:hlinkClick r:id="rId7"/>
              </a:rPr>
              <a:t>http</a:t>
            </a:r>
            <a:r>
              <a:rPr lang="en-US" dirty="0">
                <a:hlinkClick r:id="rId7"/>
              </a:rPr>
              <a:t>://www.sqlservercentral.com/articles/Administration/100856</a:t>
            </a:r>
            <a:r>
              <a:rPr lang="en-US" dirty="0" smtClean="0">
                <a:hlinkClick r:id="rId7"/>
              </a:rPr>
              <a:t>/</a:t>
            </a:r>
            <a:endParaRPr lang="en-US" dirty="0" smtClean="0"/>
          </a:p>
          <a:p>
            <a:pPr lvl="1"/>
            <a:r>
              <a:rPr lang="en-US" dirty="0" smtClean="0"/>
              <a:t>Considerations </a:t>
            </a:r>
            <a:r>
              <a:rPr lang="en-US" dirty="0"/>
              <a:t>for Switching from the Full or Bulk-Logged Recovery Model</a:t>
            </a:r>
          </a:p>
          <a:p>
            <a:pPr lvl="2"/>
            <a:r>
              <a:rPr lang="en-US" dirty="0" smtClean="0">
                <a:hlinkClick r:id="rId8"/>
              </a:rPr>
              <a:t>http</a:t>
            </a:r>
            <a:r>
              <a:rPr lang="en-US" dirty="0">
                <a:hlinkClick r:id="rId8"/>
              </a:rPr>
              <a:t>://technet.microsoft.com/en-us/library/ms190203(v=sql.105).</a:t>
            </a:r>
            <a:r>
              <a:rPr lang="en-US" dirty="0" smtClean="0">
                <a:hlinkClick r:id="rId8"/>
              </a:rPr>
              <a:t>aspx</a:t>
            </a:r>
            <a:endParaRPr lang="en-US" dirty="0" smtClean="0"/>
          </a:p>
          <a:p>
            <a:endParaRPr lang="en-US" dirty="0"/>
          </a:p>
        </p:txBody>
      </p:sp>
    </p:spTree>
    <p:extLst>
      <p:ext uri="{BB962C8B-B14F-4D97-AF65-F5344CB8AC3E}">
        <p14:creationId xmlns:p14="http://schemas.microsoft.com/office/powerpoint/2010/main" val="30447272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Bonus II - Distributed Transaction</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Distributed Transaction Coordinator(MSDTC)</a:t>
            </a:r>
          </a:p>
          <a:p>
            <a:pPr lvl="1"/>
            <a:r>
              <a:rPr lang="en-US" dirty="0" smtClean="0"/>
              <a:t>DCOM service</a:t>
            </a:r>
          </a:p>
          <a:p>
            <a:pPr lvl="2"/>
            <a:r>
              <a:rPr lang="en-US" dirty="0" smtClean="0"/>
              <a:t>Port 135(TCP) : Listener port</a:t>
            </a:r>
          </a:p>
          <a:p>
            <a:pPr lvl="2"/>
            <a:r>
              <a:rPr lang="en-US" dirty="0" smtClean="0"/>
              <a:t>Default UDP </a:t>
            </a:r>
            <a:r>
              <a:rPr lang="en-US" dirty="0"/>
              <a:t>port range 1024-5000</a:t>
            </a:r>
            <a:endParaRPr lang="en-US" dirty="0" smtClean="0"/>
          </a:p>
          <a:p>
            <a:pPr lvl="1"/>
            <a:r>
              <a:rPr lang="en-US" dirty="0" err="1" smtClean="0"/>
              <a:t>Netbios</a:t>
            </a:r>
            <a:endParaRPr lang="en-US" dirty="0" smtClean="0"/>
          </a:p>
          <a:p>
            <a:pPr lvl="2"/>
            <a:r>
              <a:rPr lang="fr-FR" dirty="0"/>
              <a:t>UDP port 137 (</a:t>
            </a:r>
            <a:r>
              <a:rPr lang="fr-FR" dirty="0" err="1"/>
              <a:t>name</a:t>
            </a:r>
            <a:r>
              <a:rPr lang="fr-FR" dirty="0"/>
              <a:t> services)</a:t>
            </a:r>
          </a:p>
          <a:p>
            <a:pPr lvl="2"/>
            <a:r>
              <a:rPr lang="fr-FR" dirty="0"/>
              <a:t>UDP port 138 (</a:t>
            </a:r>
            <a:r>
              <a:rPr lang="fr-FR" dirty="0" err="1"/>
              <a:t>datagram</a:t>
            </a:r>
            <a:r>
              <a:rPr lang="fr-FR" dirty="0"/>
              <a:t> services)</a:t>
            </a:r>
          </a:p>
          <a:p>
            <a:pPr lvl="2"/>
            <a:r>
              <a:rPr lang="fr-FR" dirty="0"/>
              <a:t>TCP port 139 (session services</a:t>
            </a:r>
            <a:r>
              <a:rPr lang="fr-FR" dirty="0" smtClean="0"/>
              <a:t>)</a:t>
            </a:r>
          </a:p>
          <a:p>
            <a:pPr lvl="1"/>
            <a:r>
              <a:rPr lang="fr-FR" dirty="0" smtClean="0"/>
              <a:t>SQL port 1433 TCP</a:t>
            </a:r>
            <a:endParaRPr lang="en-US" dirty="0" smtClean="0"/>
          </a:p>
          <a:p>
            <a:r>
              <a:rPr lang="en-US" dirty="0" smtClean="0"/>
              <a:t>Statement</a:t>
            </a:r>
          </a:p>
          <a:p>
            <a:pPr lvl="1"/>
            <a:r>
              <a:rPr lang="en-US" dirty="0" smtClean="0"/>
              <a:t>Begin distributed transaction</a:t>
            </a:r>
          </a:p>
          <a:p>
            <a:pPr lvl="1"/>
            <a:r>
              <a:rPr lang="en-US" dirty="0" smtClean="0"/>
              <a:t>Rollback transaction</a:t>
            </a:r>
          </a:p>
          <a:p>
            <a:r>
              <a:rPr lang="en-US" dirty="0" smtClean="0"/>
              <a:t>When</a:t>
            </a:r>
          </a:p>
          <a:p>
            <a:pPr lvl="1"/>
            <a:r>
              <a:rPr lang="en-US" dirty="0" smtClean="0"/>
              <a:t>Always happen “begin transaction” between </a:t>
            </a:r>
            <a:r>
              <a:rPr lang="en-US" dirty="0"/>
              <a:t>2 </a:t>
            </a:r>
            <a:r>
              <a:rPr lang="en-US" dirty="0" smtClean="0"/>
              <a:t>servers such as linked server.</a:t>
            </a:r>
            <a:endParaRPr lang="en-US" dirty="0"/>
          </a:p>
          <a:p>
            <a:pPr lvl="1"/>
            <a:endParaRPr lang="en-US" dirty="0" smtClean="0"/>
          </a:p>
          <a:p>
            <a:pPr lvl="1"/>
            <a:endParaRPr lang="en-US" dirty="0"/>
          </a:p>
        </p:txBody>
      </p:sp>
    </p:spTree>
    <p:extLst>
      <p:ext uri="{BB962C8B-B14F-4D97-AF65-F5344CB8AC3E}">
        <p14:creationId xmlns:p14="http://schemas.microsoft.com/office/powerpoint/2010/main" val="35289184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Bonus III - Do not use </a:t>
            </a:r>
            <a:r>
              <a:rPr lang="en-US" dirty="0" err="1" smtClean="0"/>
              <a:t>Savepoint</a:t>
            </a:r>
            <a:endParaRPr lang="en-US" dirty="0"/>
          </a:p>
        </p:txBody>
      </p:sp>
      <p:sp>
        <p:nvSpPr>
          <p:cNvPr id="3" name="Content Placeholder 2"/>
          <p:cNvSpPr>
            <a:spLocks noGrp="1"/>
          </p:cNvSpPr>
          <p:nvPr>
            <p:ph idx="1"/>
          </p:nvPr>
        </p:nvSpPr>
        <p:spPr/>
        <p:txBody>
          <a:bodyPr>
            <a:normAutofit fontScale="62500" lnSpcReduction="20000"/>
          </a:bodyPr>
          <a:lstStyle/>
          <a:p>
            <a:r>
              <a:rPr lang="en-US" dirty="0"/>
              <a:t>duplicate </a:t>
            </a:r>
            <a:r>
              <a:rPr lang="en-US" dirty="0" err="1"/>
              <a:t>savepoint</a:t>
            </a:r>
            <a:r>
              <a:rPr lang="en-US" dirty="0"/>
              <a:t> names are </a:t>
            </a:r>
            <a:r>
              <a:rPr lang="en-US" dirty="0" smtClean="0"/>
              <a:t>allowed</a:t>
            </a:r>
          </a:p>
          <a:p>
            <a:r>
              <a:rPr lang="en-US" dirty="0" err="1" smtClean="0"/>
              <a:t>SavePoint</a:t>
            </a:r>
            <a:r>
              <a:rPr lang="en-US" dirty="0" smtClean="0"/>
              <a:t> is not a transaction.</a:t>
            </a:r>
          </a:p>
          <a:p>
            <a:r>
              <a:rPr lang="en-US" dirty="0" smtClean="0"/>
              <a:t>This is mark on LDF file.</a:t>
            </a:r>
          </a:p>
          <a:p>
            <a:r>
              <a:rPr lang="en-US" dirty="0" smtClean="0"/>
              <a:t>We can rollback to </a:t>
            </a:r>
            <a:r>
              <a:rPr lang="en-US" dirty="0" err="1" smtClean="0"/>
              <a:t>SavePoint</a:t>
            </a:r>
            <a:r>
              <a:rPr lang="en-US" dirty="0" smtClean="0"/>
              <a:t>.</a:t>
            </a:r>
          </a:p>
          <a:p>
            <a:r>
              <a:rPr lang="en-US" dirty="0" smtClean="0"/>
              <a:t>Rollback </a:t>
            </a:r>
            <a:r>
              <a:rPr lang="en-US" dirty="0"/>
              <a:t>Tran </a:t>
            </a:r>
            <a:r>
              <a:rPr lang="en-US" dirty="0" err="1" smtClean="0"/>
              <a:t>savepoint_name</a:t>
            </a:r>
            <a:endParaRPr lang="en-US" dirty="0"/>
          </a:p>
          <a:p>
            <a:pPr lvl="1"/>
            <a:r>
              <a:rPr lang="en-US" dirty="0"/>
              <a:t>Does not decrement @@TRANCOUNT</a:t>
            </a:r>
          </a:p>
          <a:p>
            <a:pPr lvl="1"/>
            <a:r>
              <a:rPr lang="en-US" dirty="0"/>
              <a:t>Not working in case of Distributed transactions</a:t>
            </a:r>
          </a:p>
          <a:p>
            <a:pPr lvl="1"/>
            <a:r>
              <a:rPr lang="en-US" dirty="0" err="1"/>
              <a:t>savepoint</a:t>
            </a:r>
            <a:r>
              <a:rPr lang="en-US" dirty="0"/>
              <a:t> name rolls back only to the most recent in case of duplicated name of </a:t>
            </a:r>
            <a:r>
              <a:rPr lang="en-US" dirty="0" err="1"/>
              <a:t>savepoint</a:t>
            </a:r>
            <a:endParaRPr lang="en-US" dirty="0"/>
          </a:p>
          <a:p>
            <a:pPr lvl="1"/>
            <a:r>
              <a:rPr lang="en-US" dirty="0"/>
              <a:t>Lock escalations are not released and not converted back previous lock mode</a:t>
            </a:r>
            <a:r>
              <a:rPr lang="en-US" dirty="0" smtClean="0"/>
              <a:t>.</a:t>
            </a:r>
          </a:p>
          <a:p>
            <a:pPr lvl="1"/>
            <a:endParaRPr lang="en-US" dirty="0" smtClean="0"/>
          </a:p>
          <a:p>
            <a:r>
              <a:rPr lang="en-US" dirty="0"/>
              <a:t>Please do not use </a:t>
            </a:r>
            <a:r>
              <a:rPr lang="en-US" dirty="0" smtClean="0"/>
              <a:t>it except very special case. </a:t>
            </a:r>
            <a:r>
              <a:rPr lang="en-US" dirty="0"/>
              <a:t>It’s </a:t>
            </a:r>
            <a:r>
              <a:rPr lang="en-US" dirty="0" smtClean="0"/>
              <a:t>NOT a Transaction.</a:t>
            </a:r>
          </a:p>
          <a:p>
            <a:r>
              <a:rPr lang="en-US" dirty="0" smtClean="0"/>
              <a:t>Error handling is really painful and debugging is hard.</a:t>
            </a:r>
          </a:p>
          <a:p>
            <a:r>
              <a:rPr lang="en-US" dirty="0" smtClean="0"/>
              <a:t>Main problem, in case of error, it can make huge amount of blocking due to lock release issue.</a:t>
            </a:r>
          </a:p>
        </p:txBody>
      </p:sp>
    </p:spTree>
    <p:extLst>
      <p:ext uri="{BB962C8B-B14F-4D97-AF65-F5344CB8AC3E}">
        <p14:creationId xmlns:p14="http://schemas.microsoft.com/office/powerpoint/2010/main" val="39235151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1.</a:t>
            </a:r>
            <a:endParaRPr lang="en-US" dirty="0"/>
          </a:p>
        </p:txBody>
      </p:sp>
      <p:sp>
        <p:nvSpPr>
          <p:cNvPr id="3" name="Content Placeholder 2"/>
          <p:cNvSpPr>
            <a:spLocks noGrp="1"/>
          </p:cNvSpPr>
          <p:nvPr>
            <p:ph idx="1"/>
          </p:nvPr>
        </p:nvSpPr>
        <p:spPr>
          <a:xfrm>
            <a:off x="457200" y="1600201"/>
            <a:ext cx="7391400" cy="4114799"/>
          </a:xfrm>
        </p:spPr>
        <p:txBody>
          <a:bodyPr>
            <a:normAutofit fontScale="92500" lnSpcReduction="10000"/>
          </a:bodyPr>
          <a:lstStyle/>
          <a:p>
            <a:pPr marL="0" indent="0">
              <a:buNone/>
            </a:pPr>
            <a:r>
              <a:rPr lang="en-US" dirty="0">
                <a:solidFill>
                  <a:srgbClr val="0000FF"/>
                </a:solidFill>
                <a:latin typeface="Consolas"/>
              </a:rPr>
              <a:t>BEGIN</a:t>
            </a:r>
            <a:r>
              <a:rPr lang="en-US" dirty="0">
                <a:solidFill>
                  <a:prstClr val="black"/>
                </a:solidFill>
                <a:latin typeface="Consolas"/>
              </a:rPr>
              <a:t> </a:t>
            </a:r>
            <a:r>
              <a:rPr lang="en-US" dirty="0">
                <a:solidFill>
                  <a:srgbClr val="0000FF"/>
                </a:solidFill>
                <a:latin typeface="Consolas"/>
              </a:rPr>
              <a:t>TRAN</a:t>
            </a:r>
            <a:r>
              <a:rPr lang="en-US" dirty="0">
                <a:solidFill>
                  <a:prstClr val="black"/>
                </a:solidFill>
                <a:latin typeface="Consolas"/>
              </a:rPr>
              <a:t> A</a:t>
            </a:r>
          </a:p>
          <a:p>
            <a:pPr marL="0" indent="0">
              <a:buNone/>
            </a:pPr>
            <a:r>
              <a:rPr lang="en-US" dirty="0" smtClean="0">
                <a:solidFill>
                  <a:srgbClr val="0000FF"/>
                </a:solidFill>
                <a:latin typeface="Consolas"/>
              </a:rPr>
              <a:t>	INSERT</a:t>
            </a:r>
            <a:r>
              <a:rPr lang="en-US" dirty="0" smtClean="0">
                <a:solidFill>
                  <a:prstClr val="black"/>
                </a:solidFill>
                <a:latin typeface="Consolas"/>
              </a:rPr>
              <a:t> </a:t>
            </a:r>
            <a:r>
              <a:rPr lang="en-US" dirty="0">
                <a:solidFill>
                  <a:prstClr val="black"/>
                </a:solidFill>
                <a:latin typeface="Consolas"/>
              </a:rPr>
              <a:t>[</a:t>
            </a:r>
            <a:r>
              <a:rPr lang="en-US" dirty="0" err="1">
                <a:solidFill>
                  <a:prstClr val="black"/>
                </a:solidFill>
                <a:latin typeface="Consolas"/>
              </a:rPr>
              <a:t>Tbl</a:t>
            </a:r>
            <a:r>
              <a:rPr lang="en-US" dirty="0">
                <a:solidFill>
                  <a:prstClr val="black"/>
                </a:solidFill>
                <a:latin typeface="Consolas"/>
              </a:rPr>
              <a:t>] </a:t>
            </a:r>
            <a:r>
              <a:rPr lang="en-US" dirty="0">
                <a:solidFill>
                  <a:srgbClr val="0000FF"/>
                </a:solidFill>
                <a:latin typeface="Consolas"/>
              </a:rPr>
              <a:t>values</a:t>
            </a:r>
            <a:r>
              <a:rPr lang="en-US" dirty="0">
                <a:solidFill>
                  <a:srgbClr val="808080"/>
                </a:solidFill>
                <a:latin typeface="Consolas"/>
              </a:rPr>
              <a:t>(</a:t>
            </a:r>
            <a:r>
              <a:rPr lang="en-US" dirty="0">
                <a:solidFill>
                  <a:srgbClr val="FF0000"/>
                </a:solidFill>
                <a:latin typeface="Consolas"/>
              </a:rPr>
              <a:t>'A'</a:t>
            </a:r>
            <a:r>
              <a:rPr lang="en-US" dirty="0">
                <a:solidFill>
                  <a:srgbClr val="808080"/>
                </a:solidFill>
                <a:latin typeface="Consolas"/>
              </a:rPr>
              <a:t>)</a:t>
            </a:r>
            <a:endParaRPr lang="en-US" dirty="0">
              <a:solidFill>
                <a:prstClr val="black"/>
              </a:solidFill>
              <a:latin typeface="Consolas"/>
            </a:endParaRPr>
          </a:p>
          <a:p>
            <a:pPr marL="0" indent="0">
              <a:buNone/>
            </a:pPr>
            <a:r>
              <a:rPr lang="en-US" dirty="0" smtClean="0">
                <a:solidFill>
                  <a:srgbClr val="0000FF"/>
                </a:solidFill>
                <a:latin typeface="Consolas"/>
              </a:rPr>
              <a:t>	BEGIN</a:t>
            </a:r>
            <a:r>
              <a:rPr lang="en-US" dirty="0" smtClean="0">
                <a:solidFill>
                  <a:prstClr val="black"/>
                </a:solidFill>
                <a:latin typeface="Consolas"/>
              </a:rPr>
              <a:t> </a:t>
            </a:r>
            <a:r>
              <a:rPr lang="en-US" dirty="0">
                <a:solidFill>
                  <a:srgbClr val="0000FF"/>
                </a:solidFill>
                <a:latin typeface="Consolas"/>
              </a:rPr>
              <a:t>TRAN</a:t>
            </a:r>
            <a:r>
              <a:rPr lang="en-US" dirty="0">
                <a:solidFill>
                  <a:prstClr val="black"/>
                </a:solidFill>
                <a:latin typeface="Consolas"/>
              </a:rPr>
              <a:t> B</a:t>
            </a:r>
          </a:p>
          <a:p>
            <a:pPr marL="0" indent="0">
              <a:buNone/>
            </a:pPr>
            <a:r>
              <a:rPr lang="en-US" dirty="0" smtClean="0">
                <a:solidFill>
                  <a:srgbClr val="0000FF"/>
                </a:solidFill>
                <a:latin typeface="Consolas"/>
              </a:rPr>
              <a:t>		INSERT</a:t>
            </a:r>
            <a:r>
              <a:rPr lang="en-US" dirty="0" smtClean="0">
                <a:solidFill>
                  <a:prstClr val="black"/>
                </a:solidFill>
                <a:latin typeface="Consolas"/>
              </a:rPr>
              <a:t> </a:t>
            </a:r>
            <a:r>
              <a:rPr lang="en-US" dirty="0">
                <a:solidFill>
                  <a:prstClr val="black"/>
                </a:solidFill>
                <a:latin typeface="Consolas"/>
              </a:rPr>
              <a:t>[</a:t>
            </a:r>
            <a:r>
              <a:rPr lang="en-US" dirty="0" err="1">
                <a:solidFill>
                  <a:prstClr val="black"/>
                </a:solidFill>
                <a:latin typeface="Consolas"/>
              </a:rPr>
              <a:t>Tbl</a:t>
            </a:r>
            <a:r>
              <a:rPr lang="en-US" dirty="0">
                <a:solidFill>
                  <a:prstClr val="black"/>
                </a:solidFill>
                <a:latin typeface="Consolas"/>
              </a:rPr>
              <a:t>] </a:t>
            </a:r>
            <a:r>
              <a:rPr lang="en-US" dirty="0">
                <a:solidFill>
                  <a:srgbClr val="0000FF"/>
                </a:solidFill>
                <a:latin typeface="Consolas"/>
              </a:rPr>
              <a:t>values</a:t>
            </a:r>
            <a:r>
              <a:rPr lang="en-US" dirty="0">
                <a:solidFill>
                  <a:srgbClr val="808080"/>
                </a:solidFill>
                <a:latin typeface="Consolas"/>
              </a:rPr>
              <a:t>(</a:t>
            </a:r>
            <a:r>
              <a:rPr lang="en-US" dirty="0">
                <a:solidFill>
                  <a:srgbClr val="FF0000"/>
                </a:solidFill>
                <a:latin typeface="Consolas"/>
              </a:rPr>
              <a:t>'B'</a:t>
            </a:r>
            <a:r>
              <a:rPr lang="en-US" dirty="0">
                <a:solidFill>
                  <a:srgbClr val="808080"/>
                </a:solidFill>
                <a:latin typeface="Consolas"/>
              </a:rPr>
              <a:t>)</a:t>
            </a:r>
            <a:endParaRPr lang="en-US" dirty="0">
              <a:solidFill>
                <a:prstClr val="black"/>
              </a:solidFill>
              <a:latin typeface="Consolas"/>
            </a:endParaRPr>
          </a:p>
          <a:p>
            <a:pPr marL="0" indent="0">
              <a:buNone/>
            </a:pPr>
            <a:r>
              <a:rPr lang="en-US" dirty="0" smtClean="0">
                <a:solidFill>
                  <a:srgbClr val="0000FF"/>
                </a:solidFill>
                <a:latin typeface="Consolas"/>
              </a:rPr>
              <a:t>	ROLLBACK</a:t>
            </a:r>
            <a:r>
              <a:rPr lang="en-US" dirty="0" smtClean="0">
                <a:solidFill>
                  <a:prstClr val="black"/>
                </a:solidFill>
                <a:latin typeface="Consolas"/>
              </a:rPr>
              <a:t> </a:t>
            </a:r>
            <a:r>
              <a:rPr lang="en-US" dirty="0">
                <a:solidFill>
                  <a:srgbClr val="0000FF"/>
                </a:solidFill>
                <a:latin typeface="Consolas"/>
              </a:rPr>
              <a:t>TRAN</a:t>
            </a:r>
            <a:r>
              <a:rPr lang="en-US" dirty="0">
                <a:solidFill>
                  <a:prstClr val="black"/>
                </a:solidFill>
                <a:latin typeface="Consolas"/>
              </a:rPr>
              <a:t> B</a:t>
            </a:r>
          </a:p>
          <a:p>
            <a:pPr marL="0" indent="0">
              <a:buNone/>
            </a:pPr>
            <a:r>
              <a:rPr lang="en-US" dirty="0">
                <a:solidFill>
                  <a:srgbClr val="0000FF"/>
                </a:solidFill>
                <a:latin typeface="Consolas"/>
              </a:rPr>
              <a:t>COMMIT</a:t>
            </a:r>
            <a:r>
              <a:rPr lang="en-US" dirty="0">
                <a:solidFill>
                  <a:prstClr val="black"/>
                </a:solidFill>
                <a:latin typeface="Consolas"/>
              </a:rPr>
              <a:t> </a:t>
            </a:r>
            <a:r>
              <a:rPr lang="en-US" dirty="0">
                <a:solidFill>
                  <a:srgbClr val="0000FF"/>
                </a:solidFill>
                <a:latin typeface="Consolas"/>
              </a:rPr>
              <a:t>TRAN</a:t>
            </a:r>
            <a:r>
              <a:rPr lang="en-US" dirty="0">
                <a:solidFill>
                  <a:prstClr val="black"/>
                </a:solidFill>
                <a:latin typeface="Consolas"/>
              </a:rPr>
              <a:t> A</a:t>
            </a:r>
          </a:p>
          <a:p>
            <a:endParaRPr lang="en-US" dirty="0" smtClean="0">
              <a:solidFill>
                <a:prstClr val="black"/>
              </a:solidFill>
              <a:latin typeface="Consolas"/>
            </a:endParaRPr>
          </a:p>
          <a:p>
            <a:r>
              <a:rPr lang="en-US" dirty="0" smtClean="0">
                <a:solidFill>
                  <a:prstClr val="black"/>
                </a:solidFill>
                <a:latin typeface="Consolas"/>
              </a:rPr>
              <a:t>Is it working?</a:t>
            </a:r>
            <a:endParaRPr lang="en-US" dirty="0">
              <a:solidFill>
                <a:prstClr val="black"/>
              </a:solidFill>
              <a:latin typeface="Consolas"/>
            </a:endParaRPr>
          </a:p>
          <a:p>
            <a:endParaRPr lang="en-US" dirty="0" smtClean="0"/>
          </a:p>
        </p:txBody>
      </p:sp>
      <p:sp>
        <p:nvSpPr>
          <p:cNvPr id="4" name="TextBox 3"/>
          <p:cNvSpPr txBox="1"/>
          <p:nvPr/>
        </p:nvSpPr>
        <p:spPr>
          <a:xfrm rot="19423409">
            <a:off x="4138179" y="4227321"/>
            <a:ext cx="4876800" cy="1200329"/>
          </a:xfrm>
          <a:prstGeom prst="rect">
            <a:avLst/>
          </a:prstGeom>
          <a:noFill/>
        </p:spPr>
        <p:txBody>
          <a:bodyPr wrap="square" rtlCol="0">
            <a:spAutoFit/>
          </a:bodyPr>
          <a:lstStyle/>
          <a:p>
            <a:r>
              <a:rPr lang="en-US" sz="2400" b="1" dirty="0" smtClean="0">
                <a:solidFill>
                  <a:srgbClr val="FF0000"/>
                </a:solidFill>
              </a:rPr>
              <a:t>Obviously Not.</a:t>
            </a:r>
          </a:p>
          <a:p>
            <a:r>
              <a:rPr lang="en-US" sz="2400" dirty="0" smtClean="0"/>
              <a:t>Why? Rollback transaction will rollback everything.</a:t>
            </a:r>
            <a:endParaRPr lang="en-US" sz="2400" dirty="0"/>
          </a:p>
        </p:txBody>
      </p:sp>
    </p:spTree>
    <p:extLst>
      <p:ext uri="{BB962C8B-B14F-4D97-AF65-F5344CB8AC3E}">
        <p14:creationId xmlns:p14="http://schemas.microsoft.com/office/powerpoint/2010/main" val="2721931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2.</a:t>
            </a:r>
            <a:endParaRPr lang="en-US" dirty="0"/>
          </a:p>
        </p:txBody>
      </p:sp>
      <p:sp>
        <p:nvSpPr>
          <p:cNvPr id="3" name="Content Placeholder 2"/>
          <p:cNvSpPr>
            <a:spLocks noGrp="1"/>
          </p:cNvSpPr>
          <p:nvPr>
            <p:ph idx="1"/>
          </p:nvPr>
        </p:nvSpPr>
        <p:spPr>
          <a:xfrm>
            <a:off x="457200" y="1600201"/>
            <a:ext cx="7315200" cy="3886199"/>
          </a:xfrm>
        </p:spPr>
        <p:txBody>
          <a:bodyPr>
            <a:normAutofit fontScale="92500" lnSpcReduction="20000"/>
          </a:bodyPr>
          <a:lstStyle/>
          <a:p>
            <a:pPr marL="0" indent="0">
              <a:buNone/>
            </a:pPr>
            <a:r>
              <a:rPr lang="en-US" dirty="0">
                <a:solidFill>
                  <a:srgbClr val="0000FF"/>
                </a:solidFill>
                <a:latin typeface="Consolas"/>
              </a:rPr>
              <a:t>BEGIN</a:t>
            </a:r>
            <a:r>
              <a:rPr lang="en-US" dirty="0">
                <a:solidFill>
                  <a:prstClr val="black"/>
                </a:solidFill>
                <a:latin typeface="Consolas"/>
              </a:rPr>
              <a:t> </a:t>
            </a:r>
            <a:r>
              <a:rPr lang="en-US" dirty="0">
                <a:solidFill>
                  <a:srgbClr val="0000FF"/>
                </a:solidFill>
                <a:latin typeface="Consolas"/>
              </a:rPr>
              <a:t>TRAN</a:t>
            </a:r>
            <a:r>
              <a:rPr lang="en-US" dirty="0">
                <a:solidFill>
                  <a:prstClr val="black"/>
                </a:solidFill>
                <a:latin typeface="Consolas"/>
              </a:rPr>
              <a:t> </a:t>
            </a:r>
            <a:r>
              <a:rPr lang="en-US" dirty="0" smtClean="0">
                <a:solidFill>
                  <a:srgbClr val="00B050"/>
                </a:solidFill>
                <a:latin typeface="Consolas"/>
              </a:rPr>
              <a:t>AAAA</a:t>
            </a:r>
            <a:endParaRPr lang="en-US" dirty="0">
              <a:solidFill>
                <a:srgbClr val="00B050"/>
              </a:solidFill>
              <a:latin typeface="Consolas"/>
            </a:endParaRPr>
          </a:p>
          <a:p>
            <a:pPr marL="0" indent="0">
              <a:buNone/>
            </a:pPr>
            <a:r>
              <a:rPr lang="en-US" dirty="0" smtClean="0">
                <a:solidFill>
                  <a:srgbClr val="0000FF"/>
                </a:solidFill>
                <a:latin typeface="Consolas"/>
              </a:rPr>
              <a:t>	INSERT</a:t>
            </a:r>
            <a:r>
              <a:rPr lang="en-US" dirty="0" smtClean="0">
                <a:solidFill>
                  <a:prstClr val="black"/>
                </a:solidFill>
                <a:latin typeface="Consolas"/>
              </a:rPr>
              <a:t> </a:t>
            </a:r>
            <a:r>
              <a:rPr lang="en-US" dirty="0">
                <a:solidFill>
                  <a:prstClr val="black"/>
                </a:solidFill>
                <a:latin typeface="Consolas"/>
              </a:rPr>
              <a:t>[</a:t>
            </a:r>
            <a:r>
              <a:rPr lang="en-US" dirty="0" err="1">
                <a:solidFill>
                  <a:prstClr val="black"/>
                </a:solidFill>
                <a:latin typeface="Consolas"/>
              </a:rPr>
              <a:t>Tbl</a:t>
            </a:r>
            <a:r>
              <a:rPr lang="en-US" dirty="0">
                <a:solidFill>
                  <a:prstClr val="black"/>
                </a:solidFill>
                <a:latin typeface="Consolas"/>
              </a:rPr>
              <a:t>] </a:t>
            </a:r>
            <a:r>
              <a:rPr lang="en-US" dirty="0">
                <a:solidFill>
                  <a:srgbClr val="0000FF"/>
                </a:solidFill>
                <a:latin typeface="Consolas"/>
              </a:rPr>
              <a:t>values</a:t>
            </a:r>
            <a:r>
              <a:rPr lang="en-US" dirty="0">
                <a:solidFill>
                  <a:srgbClr val="808080"/>
                </a:solidFill>
                <a:latin typeface="Consolas"/>
              </a:rPr>
              <a:t>(</a:t>
            </a:r>
            <a:r>
              <a:rPr lang="en-US" dirty="0">
                <a:solidFill>
                  <a:srgbClr val="FF0000"/>
                </a:solidFill>
                <a:latin typeface="Consolas"/>
              </a:rPr>
              <a:t>'A'</a:t>
            </a:r>
            <a:r>
              <a:rPr lang="en-US" dirty="0">
                <a:solidFill>
                  <a:srgbClr val="808080"/>
                </a:solidFill>
                <a:latin typeface="Consolas"/>
              </a:rPr>
              <a:t>)</a:t>
            </a:r>
            <a:endParaRPr lang="en-US" dirty="0">
              <a:solidFill>
                <a:prstClr val="black"/>
              </a:solidFill>
              <a:latin typeface="Consolas"/>
            </a:endParaRPr>
          </a:p>
          <a:p>
            <a:pPr marL="0" indent="0">
              <a:buNone/>
            </a:pPr>
            <a:r>
              <a:rPr lang="en-US" dirty="0" smtClean="0">
                <a:solidFill>
                  <a:srgbClr val="0000FF"/>
                </a:solidFill>
                <a:latin typeface="Consolas"/>
              </a:rPr>
              <a:t>	BEGIN</a:t>
            </a:r>
            <a:r>
              <a:rPr lang="en-US" dirty="0" smtClean="0">
                <a:solidFill>
                  <a:prstClr val="black"/>
                </a:solidFill>
                <a:latin typeface="Consolas"/>
              </a:rPr>
              <a:t> </a:t>
            </a:r>
            <a:r>
              <a:rPr lang="en-US" dirty="0">
                <a:solidFill>
                  <a:srgbClr val="0000FF"/>
                </a:solidFill>
                <a:latin typeface="Consolas"/>
              </a:rPr>
              <a:t>TRAN</a:t>
            </a:r>
            <a:r>
              <a:rPr lang="en-US" dirty="0">
                <a:solidFill>
                  <a:prstClr val="black"/>
                </a:solidFill>
                <a:latin typeface="Consolas"/>
              </a:rPr>
              <a:t> </a:t>
            </a:r>
            <a:r>
              <a:rPr lang="en-US" dirty="0" smtClean="0">
                <a:solidFill>
                  <a:schemeClr val="accent6">
                    <a:lumMod val="75000"/>
                  </a:schemeClr>
                </a:solidFill>
                <a:latin typeface="Consolas"/>
              </a:rPr>
              <a:t>BBBB</a:t>
            </a:r>
            <a:endParaRPr lang="en-US" dirty="0">
              <a:solidFill>
                <a:schemeClr val="accent6">
                  <a:lumMod val="75000"/>
                </a:schemeClr>
              </a:solidFill>
              <a:latin typeface="Consolas"/>
            </a:endParaRPr>
          </a:p>
          <a:p>
            <a:pPr marL="0" indent="0">
              <a:buNone/>
            </a:pPr>
            <a:r>
              <a:rPr lang="en-US" dirty="0" smtClean="0">
                <a:solidFill>
                  <a:srgbClr val="0000FF"/>
                </a:solidFill>
                <a:latin typeface="Consolas"/>
              </a:rPr>
              <a:t>		INSERT</a:t>
            </a:r>
            <a:r>
              <a:rPr lang="en-US" dirty="0" smtClean="0">
                <a:solidFill>
                  <a:prstClr val="black"/>
                </a:solidFill>
                <a:latin typeface="Consolas"/>
              </a:rPr>
              <a:t> </a:t>
            </a:r>
            <a:r>
              <a:rPr lang="en-US" dirty="0">
                <a:solidFill>
                  <a:prstClr val="black"/>
                </a:solidFill>
                <a:latin typeface="Consolas"/>
              </a:rPr>
              <a:t>[</a:t>
            </a:r>
            <a:r>
              <a:rPr lang="en-US" dirty="0" err="1">
                <a:solidFill>
                  <a:prstClr val="black"/>
                </a:solidFill>
                <a:latin typeface="Consolas"/>
              </a:rPr>
              <a:t>Tbl</a:t>
            </a:r>
            <a:r>
              <a:rPr lang="en-US" dirty="0">
                <a:solidFill>
                  <a:prstClr val="black"/>
                </a:solidFill>
                <a:latin typeface="Consolas"/>
              </a:rPr>
              <a:t>] </a:t>
            </a:r>
            <a:r>
              <a:rPr lang="en-US" dirty="0">
                <a:solidFill>
                  <a:srgbClr val="0000FF"/>
                </a:solidFill>
                <a:latin typeface="Consolas"/>
              </a:rPr>
              <a:t>values</a:t>
            </a:r>
            <a:r>
              <a:rPr lang="en-US" dirty="0">
                <a:solidFill>
                  <a:srgbClr val="808080"/>
                </a:solidFill>
                <a:latin typeface="Consolas"/>
              </a:rPr>
              <a:t>(</a:t>
            </a:r>
            <a:r>
              <a:rPr lang="en-US" dirty="0">
                <a:solidFill>
                  <a:srgbClr val="FF0000"/>
                </a:solidFill>
                <a:latin typeface="Consolas"/>
              </a:rPr>
              <a:t>'B'</a:t>
            </a:r>
            <a:r>
              <a:rPr lang="en-US" dirty="0">
                <a:solidFill>
                  <a:srgbClr val="808080"/>
                </a:solidFill>
                <a:latin typeface="Consolas"/>
              </a:rPr>
              <a:t>)</a:t>
            </a:r>
            <a:endParaRPr lang="en-US" dirty="0">
              <a:solidFill>
                <a:prstClr val="black"/>
              </a:solidFill>
              <a:latin typeface="Consolas"/>
            </a:endParaRPr>
          </a:p>
          <a:p>
            <a:pPr marL="0" indent="0">
              <a:buNone/>
            </a:pPr>
            <a:r>
              <a:rPr lang="en-US" dirty="0" smtClean="0">
                <a:solidFill>
                  <a:srgbClr val="0000FF"/>
                </a:solidFill>
                <a:latin typeface="Consolas"/>
              </a:rPr>
              <a:t>	COMMIT TRAN</a:t>
            </a:r>
            <a:r>
              <a:rPr lang="en-US" dirty="0" smtClean="0">
                <a:solidFill>
                  <a:prstClr val="black"/>
                </a:solidFill>
                <a:latin typeface="Consolas"/>
              </a:rPr>
              <a:t> </a:t>
            </a:r>
            <a:r>
              <a:rPr lang="en-US" dirty="0">
                <a:solidFill>
                  <a:srgbClr val="00B050"/>
                </a:solidFill>
                <a:latin typeface="Consolas"/>
              </a:rPr>
              <a:t>AAAA</a:t>
            </a:r>
            <a:endParaRPr lang="en-US" dirty="0">
              <a:solidFill>
                <a:prstClr val="black"/>
              </a:solidFill>
              <a:latin typeface="Consolas"/>
            </a:endParaRPr>
          </a:p>
          <a:p>
            <a:pPr marL="0" indent="0">
              <a:buNone/>
            </a:pPr>
            <a:r>
              <a:rPr lang="en-US" dirty="0">
                <a:solidFill>
                  <a:srgbClr val="0000FF"/>
                </a:solidFill>
                <a:latin typeface="Consolas"/>
              </a:rPr>
              <a:t>COMMIT</a:t>
            </a:r>
            <a:r>
              <a:rPr lang="en-US" dirty="0">
                <a:solidFill>
                  <a:prstClr val="black"/>
                </a:solidFill>
                <a:latin typeface="Consolas"/>
              </a:rPr>
              <a:t> </a:t>
            </a:r>
            <a:r>
              <a:rPr lang="en-US" dirty="0">
                <a:solidFill>
                  <a:srgbClr val="0000FF"/>
                </a:solidFill>
                <a:latin typeface="Consolas"/>
              </a:rPr>
              <a:t>TRAN</a:t>
            </a:r>
            <a:r>
              <a:rPr lang="en-US" dirty="0">
                <a:solidFill>
                  <a:prstClr val="black"/>
                </a:solidFill>
                <a:latin typeface="Consolas"/>
              </a:rPr>
              <a:t> </a:t>
            </a:r>
            <a:r>
              <a:rPr lang="en-US" dirty="0">
                <a:solidFill>
                  <a:schemeClr val="accent6">
                    <a:lumMod val="75000"/>
                  </a:schemeClr>
                </a:solidFill>
                <a:latin typeface="Consolas"/>
              </a:rPr>
              <a:t>BBBB</a:t>
            </a:r>
            <a:endParaRPr lang="en-US" dirty="0">
              <a:solidFill>
                <a:prstClr val="black"/>
              </a:solidFill>
              <a:latin typeface="Consolas"/>
            </a:endParaRPr>
          </a:p>
          <a:p>
            <a:endParaRPr lang="en-US" dirty="0" smtClean="0">
              <a:solidFill>
                <a:prstClr val="black"/>
              </a:solidFill>
              <a:latin typeface="Consolas"/>
            </a:endParaRPr>
          </a:p>
          <a:p>
            <a:r>
              <a:rPr lang="en-US" dirty="0" smtClean="0">
                <a:solidFill>
                  <a:prstClr val="black"/>
                </a:solidFill>
                <a:latin typeface="Consolas"/>
              </a:rPr>
              <a:t>Is it working?</a:t>
            </a:r>
            <a:endParaRPr lang="en-US" dirty="0">
              <a:solidFill>
                <a:prstClr val="black"/>
              </a:solidFill>
              <a:latin typeface="Consolas"/>
            </a:endParaRPr>
          </a:p>
          <a:p>
            <a:endParaRPr lang="en-US" dirty="0" smtClean="0"/>
          </a:p>
        </p:txBody>
      </p:sp>
      <p:sp>
        <p:nvSpPr>
          <p:cNvPr id="5" name="TextBox 4"/>
          <p:cNvSpPr txBox="1"/>
          <p:nvPr/>
        </p:nvSpPr>
        <p:spPr>
          <a:xfrm rot="19423409">
            <a:off x="3679391" y="3607037"/>
            <a:ext cx="5694112" cy="1569660"/>
          </a:xfrm>
          <a:prstGeom prst="rect">
            <a:avLst/>
          </a:prstGeom>
          <a:noFill/>
        </p:spPr>
        <p:txBody>
          <a:bodyPr wrap="square" rtlCol="0">
            <a:spAutoFit/>
          </a:bodyPr>
          <a:lstStyle/>
          <a:p>
            <a:r>
              <a:rPr lang="en-US" sz="2400" b="1" dirty="0" smtClean="0">
                <a:solidFill>
                  <a:srgbClr val="FF0000"/>
                </a:solidFill>
              </a:rPr>
              <a:t>No? Answer is Yes.</a:t>
            </a:r>
          </a:p>
          <a:p>
            <a:r>
              <a:rPr lang="en-US" sz="2400" dirty="0" smtClean="0"/>
              <a:t>Why? Transaction don’t care the name.</a:t>
            </a:r>
          </a:p>
          <a:p>
            <a:r>
              <a:rPr lang="en-US" sz="2400" dirty="0" smtClean="0"/>
              <a:t>Because nested transaction doesn’t support.</a:t>
            </a:r>
          </a:p>
          <a:p>
            <a:r>
              <a:rPr lang="en-US" sz="2400" dirty="0" smtClean="0"/>
              <a:t>How? Let’s look at inside transaction log</a:t>
            </a:r>
          </a:p>
        </p:txBody>
      </p:sp>
    </p:spTree>
    <p:extLst>
      <p:ext uri="{BB962C8B-B14F-4D97-AF65-F5344CB8AC3E}">
        <p14:creationId xmlns:p14="http://schemas.microsoft.com/office/powerpoint/2010/main" val="2509296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3</a:t>
            </a:r>
            <a:endParaRPr lang="en-US" dirty="0"/>
          </a:p>
        </p:txBody>
      </p:sp>
      <p:sp>
        <p:nvSpPr>
          <p:cNvPr id="6" name="Content Placeholder 2"/>
          <p:cNvSpPr>
            <a:spLocks noGrp="1"/>
          </p:cNvSpPr>
          <p:nvPr>
            <p:ph idx="1"/>
          </p:nvPr>
        </p:nvSpPr>
        <p:spPr>
          <a:xfrm>
            <a:off x="457200" y="1600201"/>
            <a:ext cx="7315200" cy="3886199"/>
          </a:xfrm>
        </p:spPr>
        <p:txBody>
          <a:bodyPr>
            <a:normAutofit/>
          </a:bodyPr>
          <a:lstStyle/>
          <a:p>
            <a:pPr marL="0" indent="0">
              <a:buNone/>
            </a:pPr>
            <a:r>
              <a:rPr lang="en-US" dirty="0">
                <a:solidFill>
                  <a:srgbClr val="0000FF"/>
                </a:solidFill>
                <a:latin typeface="Consolas"/>
              </a:rPr>
              <a:t>BEGIN</a:t>
            </a:r>
            <a:r>
              <a:rPr lang="en-US" dirty="0">
                <a:solidFill>
                  <a:prstClr val="black"/>
                </a:solidFill>
                <a:latin typeface="Consolas"/>
              </a:rPr>
              <a:t> </a:t>
            </a:r>
            <a:r>
              <a:rPr lang="en-US" dirty="0">
                <a:solidFill>
                  <a:srgbClr val="0000FF"/>
                </a:solidFill>
                <a:latin typeface="Consolas"/>
              </a:rPr>
              <a:t>TRAN</a:t>
            </a:r>
            <a:endParaRPr lang="en-US" dirty="0">
              <a:solidFill>
                <a:prstClr val="black"/>
              </a:solidFill>
              <a:latin typeface="Consolas"/>
            </a:endParaRPr>
          </a:p>
          <a:p>
            <a:pPr marL="0" indent="0">
              <a:buNone/>
            </a:pPr>
            <a:r>
              <a:rPr lang="en-US" dirty="0">
                <a:solidFill>
                  <a:srgbClr val="0000FF"/>
                </a:solidFill>
                <a:latin typeface="Consolas"/>
              </a:rPr>
              <a:t>	TRUNCATE</a:t>
            </a:r>
            <a:r>
              <a:rPr lang="en-US" dirty="0">
                <a:solidFill>
                  <a:prstClr val="black"/>
                </a:solidFill>
                <a:latin typeface="Consolas"/>
              </a:rPr>
              <a:t> </a:t>
            </a:r>
            <a:r>
              <a:rPr lang="en-US" dirty="0">
                <a:solidFill>
                  <a:srgbClr val="0000FF"/>
                </a:solidFill>
                <a:latin typeface="Consolas"/>
              </a:rPr>
              <a:t>TABLE</a:t>
            </a:r>
            <a:r>
              <a:rPr lang="en-US" dirty="0">
                <a:solidFill>
                  <a:prstClr val="black"/>
                </a:solidFill>
                <a:latin typeface="Consolas"/>
              </a:rPr>
              <a:t> </a:t>
            </a:r>
            <a:r>
              <a:rPr lang="en-US" dirty="0" smtClean="0">
                <a:solidFill>
                  <a:prstClr val="black"/>
                </a:solidFill>
                <a:latin typeface="Consolas"/>
              </a:rPr>
              <a:t>[</a:t>
            </a:r>
            <a:r>
              <a:rPr lang="en-US" dirty="0" err="1" smtClean="0">
                <a:solidFill>
                  <a:prstClr val="black"/>
                </a:solidFill>
                <a:latin typeface="Consolas"/>
              </a:rPr>
              <a:t>Tbl</a:t>
            </a:r>
            <a:r>
              <a:rPr lang="en-US" dirty="0" smtClean="0">
                <a:solidFill>
                  <a:prstClr val="black"/>
                </a:solidFill>
                <a:latin typeface="Consolas"/>
              </a:rPr>
              <a:t>]</a:t>
            </a:r>
            <a:endParaRPr lang="en-US" dirty="0">
              <a:solidFill>
                <a:prstClr val="black"/>
              </a:solidFill>
              <a:latin typeface="Consolas"/>
            </a:endParaRPr>
          </a:p>
          <a:p>
            <a:pPr marL="0" indent="0">
              <a:buNone/>
            </a:pPr>
            <a:r>
              <a:rPr lang="en-US" dirty="0">
                <a:solidFill>
                  <a:srgbClr val="0000FF"/>
                </a:solidFill>
                <a:latin typeface="Consolas"/>
              </a:rPr>
              <a:t>ROLLBACK</a:t>
            </a:r>
            <a:r>
              <a:rPr lang="en-US" dirty="0">
                <a:solidFill>
                  <a:prstClr val="black"/>
                </a:solidFill>
                <a:latin typeface="Consolas"/>
              </a:rPr>
              <a:t> </a:t>
            </a:r>
            <a:r>
              <a:rPr lang="en-US" dirty="0">
                <a:solidFill>
                  <a:srgbClr val="0000FF"/>
                </a:solidFill>
                <a:latin typeface="Consolas"/>
              </a:rPr>
              <a:t>TRAN</a:t>
            </a:r>
          </a:p>
          <a:p>
            <a:endParaRPr lang="en-US" dirty="0">
              <a:solidFill>
                <a:srgbClr val="0000FF"/>
              </a:solidFill>
              <a:latin typeface="Consolas"/>
            </a:endParaRPr>
          </a:p>
          <a:p>
            <a:r>
              <a:rPr lang="en-US" dirty="0">
                <a:solidFill>
                  <a:prstClr val="black"/>
                </a:solidFill>
                <a:latin typeface="Consolas"/>
              </a:rPr>
              <a:t>Is it working</a:t>
            </a:r>
            <a:r>
              <a:rPr lang="en-US" dirty="0" smtClean="0">
                <a:solidFill>
                  <a:prstClr val="black"/>
                </a:solidFill>
                <a:latin typeface="Consolas"/>
              </a:rPr>
              <a:t>?</a:t>
            </a:r>
            <a:endParaRPr lang="en-US" dirty="0">
              <a:solidFill>
                <a:srgbClr val="0000FF"/>
              </a:solidFill>
              <a:latin typeface="Consolas"/>
            </a:endParaRPr>
          </a:p>
        </p:txBody>
      </p:sp>
      <p:sp>
        <p:nvSpPr>
          <p:cNvPr id="7" name="TextBox 6"/>
          <p:cNvSpPr txBox="1"/>
          <p:nvPr/>
        </p:nvSpPr>
        <p:spPr>
          <a:xfrm rot="19423409">
            <a:off x="3679393" y="2872850"/>
            <a:ext cx="5694112" cy="2677656"/>
          </a:xfrm>
          <a:prstGeom prst="rect">
            <a:avLst/>
          </a:prstGeom>
          <a:noFill/>
        </p:spPr>
        <p:txBody>
          <a:bodyPr wrap="square" rtlCol="0">
            <a:spAutoFit/>
          </a:bodyPr>
          <a:lstStyle/>
          <a:p>
            <a:r>
              <a:rPr lang="en-US" sz="2400" b="1" dirty="0" smtClean="0">
                <a:solidFill>
                  <a:srgbClr val="FF0000"/>
                </a:solidFill>
              </a:rPr>
              <a:t>Yes it is.</a:t>
            </a:r>
          </a:p>
          <a:p>
            <a:r>
              <a:rPr lang="en-US" sz="2400" dirty="0" smtClean="0"/>
              <a:t>Why? Truncate table is no logging for each row deletion. But, it’s fully logged for system table change.</a:t>
            </a:r>
          </a:p>
          <a:p>
            <a:endParaRPr lang="en-US" sz="2400" dirty="0"/>
          </a:p>
          <a:p>
            <a:r>
              <a:rPr lang="en-US" sz="2400" dirty="0" smtClean="0"/>
              <a:t>Remember, this is RDBMS. Which mean, all DDL statement can be </a:t>
            </a:r>
            <a:r>
              <a:rPr lang="en-US" sz="2400" dirty="0" err="1" smtClean="0"/>
              <a:t>rollbacked</a:t>
            </a:r>
            <a:r>
              <a:rPr lang="en-US" sz="2400" dirty="0" smtClean="0"/>
              <a:t>.</a:t>
            </a:r>
            <a:endParaRPr lang="en-US" sz="2400" dirty="0"/>
          </a:p>
        </p:txBody>
      </p:sp>
    </p:spTree>
    <p:extLst>
      <p:ext uri="{BB962C8B-B14F-4D97-AF65-F5344CB8AC3E}">
        <p14:creationId xmlns:p14="http://schemas.microsoft.com/office/powerpoint/2010/main" val="4068672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95600"/>
            <a:ext cx="8229600" cy="1143000"/>
          </a:xfrm>
        </p:spPr>
        <p:txBody>
          <a:bodyPr/>
          <a:lstStyle/>
          <a:p>
            <a:r>
              <a:rPr lang="en-US" dirty="0" smtClean="0"/>
              <a:t>Demo - Nested Transaction</a:t>
            </a:r>
            <a:endParaRPr lang="en-US" dirty="0"/>
          </a:p>
        </p:txBody>
      </p:sp>
    </p:spTree>
    <p:extLst>
      <p:ext uri="{BB962C8B-B14F-4D97-AF65-F5344CB8AC3E}">
        <p14:creationId xmlns:p14="http://schemas.microsoft.com/office/powerpoint/2010/main" val="34566519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4.</a:t>
            </a:r>
            <a:endParaRPr lang="en-US" dirty="0"/>
          </a:p>
        </p:txBody>
      </p:sp>
      <p:sp>
        <p:nvSpPr>
          <p:cNvPr id="3" name="Content Placeholder 2"/>
          <p:cNvSpPr>
            <a:spLocks noGrp="1"/>
          </p:cNvSpPr>
          <p:nvPr>
            <p:ph idx="1"/>
          </p:nvPr>
        </p:nvSpPr>
        <p:spPr>
          <a:xfrm>
            <a:off x="457200" y="1600201"/>
            <a:ext cx="8229600" cy="652046"/>
          </a:xfrm>
        </p:spPr>
        <p:txBody>
          <a:bodyPr>
            <a:normAutofit fontScale="85000" lnSpcReduction="10000"/>
          </a:bodyPr>
          <a:lstStyle/>
          <a:p>
            <a:r>
              <a:rPr lang="en-US" dirty="0" smtClean="0"/>
              <a:t>Which recovery mode is the fastest for this query?</a:t>
            </a:r>
          </a:p>
          <a:p>
            <a:pPr marL="0" indent="0">
              <a:buNone/>
            </a:pPr>
            <a:endParaRPr lang="en-US" dirty="0"/>
          </a:p>
        </p:txBody>
      </p:sp>
      <p:sp>
        <p:nvSpPr>
          <p:cNvPr id="6" name="Rectangle 5"/>
          <p:cNvSpPr/>
          <p:nvPr/>
        </p:nvSpPr>
        <p:spPr>
          <a:xfrm>
            <a:off x="914400" y="2240816"/>
            <a:ext cx="4953000" cy="3139321"/>
          </a:xfrm>
          <a:prstGeom prst="rect">
            <a:avLst/>
          </a:prstGeom>
        </p:spPr>
        <p:txBody>
          <a:bodyPr wrap="square">
            <a:spAutoFit/>
          </a:bodyPr>
          <a:lstStyle/>
          <a:p>
            <a:r>
              <a:rPr lang="en-US" dirty="0" smtClean="0">
                <a:solidFill>
                  <a:srgbClr val="0000FF"/>
                </a:solidFill>
                <a:latin typeface="Consolas"/>
              </a:rPr>
              <a:t>Truncate table </a:t>
            </a:r>
            <a:r>
              <a:rPr lang="en-US" dirty="0">
                <a:solidFill>
                  <a:prstClr val="black"/>
                </a:solidFill>
                <a:latin typeface="Consolas"/>
              </a:rPr>
              <a:t>Table1 </a:t>
            </a:r>
            <a:endParaRPr lang="en-US" dirty="0" smtClean="0">
              <a:solidFill>
                <a:prstClr val="black"/>
              </a:solidFill>
              <a:latin typeface="Consolas"/>
            </a:endParaRPr>
          </a:p>
          <a:p>
            <a:r>
              <a:rPr lang="en-US" dirty="0">
                <a:solidFill>
                  <a:srgbClr val="0000FF"/>
                </a:solidFill>
                <a:latin typeface="Consolas"/>
              </a:rPr>
              <a:t>GO</a:t>
            </a:r>
          </a:p>
          <a:p>
            <a:endParaRPr lang="en-US" dirty="0">
              <a:solidFill>
                <a:prstClr val="black"/>
              </a:solidFill>
              <a:latin typeface="Consolas"/>
            </a:endParaRPr>
          </a:p>
          <a:p>
            <a:r>
              <a:rPr lang="en-US" dirty="0" smtClean="0">
                <a:solidFill>
                  <a:srgbClr val="0000FF"/>
                </a:solidFill>
                <a:latin typeface="Consolas"/>
              </a:rPr>
              <a:t>INSERT</a:t>
            </a:r>
            <a:r>
              <a:rPr lang="en-US" dirty="0" smtClean="0">
                <a:solidFill>
                  <a:prstClr val="black"/>
                </a:solidFill>
                <a:latin typeface="Consolas"/>
              </a:rPr>
              <a:t> </a:t>
            </a:r>
            <a:r>
              <a:rPr lang="en-US" dirty="0">
                <a:solidFill>
                  <a:srgbClr val="0000FF"/>
                </a:solidFill>
                <a:latin typeface="Consolas"/>
              </a:rPr>
              <a:t>INTO</a:t>
            </a:r>
            <a:r>
              <a:rPr lang="en-US" dirty="0">
                <a:solidFill>
                  <a:prstClr val="black"/>
                </a:solidFill>
                <a:latin typeface="Consolas"/>
              </a:rPr>
              <a:t> </a:t>
            </a:r>
            <a:r>
              <a:rPr lang="en-US" dirty="0" smtClean="0">
                <a:solidFill>
                  <a:prstClr val="black"/>
                </a:solidFill>
                <a:latin typeface="Consolas"/>
              </a:rPr>
              <a:t>Table1</a:t>
            </a:r>
            <a:endParaRPr lang="en-US" dirty="0">
              <a:solidFill>
                <a:prstClr val="black"/>
              </a:solidFill>
              <a:latin typeface="Consolas"/>
            </a:endParaRPr>
          </a:p>
          <a:p>
            <a:r>
              <a:rPr lang="en-US" dirty="0">
                <a:solidFill>
                  <a:srgbClr val="0000FF"/>
                </a:solidFill>
                <a:latin typeface="Consolas"/>
              </a:rPr>
              <a:t>SELECT</a:t>
            </a:r>
            <a:r>
              <a:rPr lang="en-US" dirty="0">
                <a:solidFill>
                  <a:prstClr val="black"/>
                </a:solidFill>
                <a:latin typeface="Consolas"/>
              </a:rPr>
              <a:t> </a:t>
            </a:r>
            <a:r>
              <a:rPr lang="en-US" dirty="0">
                <a:solidFill>
                  <a:srgbClr val="0000FF"/>
                </a:solidFill>
                <a:latin typeface="Consolas"/>
              </a:rPr>
              <a:t>TOP</a:t>
            </a:r>
            <a:r>
              <a:rPr lang="en-US" dirty="0">
                <a:solidFill>
                  <a:prstClr val="black"/>
                </a:solidFill>
                <a:latin typeface="Consolas"/>
              </a:rPr>
              <a:t> 1000000 </a:t>
            </a:r>
            <a:r>
              <a:rPr lang="en-US" dirty="0">
                <a:solidFill>
                  <a:srgbClr val="FF0000"/>
                </a:solidFill>
                <a:latin typeface="Consolas"/>
              </a:rPr>
              <a:t>'A'</a:t>
            </a:r>
            <a:endParaRPr lang="en-US" dirty="0">
              <a:solidFill>
                <a:prstClr val="black"/>
              </a:solidFill>
              <a:latin typeface="Consolas"/>
            </a:endParaRPr>
          </a:p>
          <a:p>
            <a:r>
              <a:rPr lang="en-US" dirty="0">
                <a:solidFill>
                  <a:prstClr val="black"/>
                </a:solidFill>
                <a:latin typeface="Consolas"/>
              </a:rPr>
              <a:t>  </a:t>
            </a:r>
            <a:r>
              <a:rPr lang="en-US" dirty="0">
                <a:solidFill>
                  <a:srgbClr val="0000FF"/>
                </a:solidFill>
                <a:latin typeface="Consolas"/>
              </a:rPr>
              <a:t>FROM</a:t>
            </a:r>
            <a:r>
              <a:rPr lang="en-US" dirty="0">
                <a:solidFill>
                  <a:prstClr val="black"/>
                </a:solidFill>
                <a:latin typeface="Consolas"/>
              </a:rPr>
              <a:t> </a:t>
            </a:r>
            <a:r>
              <a:rPr lang="en-US" dirty="0" err="1">
                <a:solidFill>
                  <a:srgbClr val="008000"/>
                </a:solidFill>
                <a:latin typeface="Consolas"/>
              </a:rPr>
              <a:t>sys</a:t>
            </a:r>
            <a:r>
              <a:rPr lang="en-US" dirty="0" err="1">
                <a:solidFill>
                  <a:srgbClr val="808080"/>
                </a:solidFill>
                <a:latin typeface="Consolas"/>
              </a:rPr>
              <a:t>.</a:t>
            </a:r>
            <a:r>
              <a:rPr lang="en-US" dirty="0" err="1">
                <a:solidFill>
                  <a:srgbClr val="008000"/>
                </a:solidFill>
                <a:latin typeface="Consolas"/>
              </a:rPr>
              <a:t>objects</a:t>
            </a:r>
            <a:r>
              <a:rPr lang="en-US" dirty="0">
                <a:solidFill>
                  <a:prstClr val="black"/>
                </a:solidFill>
                <a:latin typeface="Consolas"/>
              </a:rPr>
              <a:t> a</a:t>
            </a:r>
          </a:p>
          <a:p>
            <a:r>
              <a:rPr lang="en-US" dirty="0">
                <a:solidFill>
                  <a:prstClr val="black"/>
                </a:solidFill>
                <a:latin typeface="Consolas"/>
              </a:rPr>
              <a:t>  </a:t>
            </a:r>
            <a:r>
              <a:rPr lang="en-US" dirty="0">
                <a:solidFill>
                  <a:srgbClr val="808080"/>
                </a:solidFill>
                <a:latin typeface="Consolas"/>
              </a:rPr>
              <a:t>CROSS</a:t>
            </a:r>
            <a:r>
              <a:rPr lang="en-US" dirty="0">
                <a:solidFill>
                  <a:prstClr val="black"/>
                </a:solidFill>
                <a:latin typeface="Consolas"/>
              </a:rPr>
              <a:t> </a:t>
            </a:r>
            <a:r>
              <a:rPr lang="en-US" dirty="0">
                <a:solidFill>
                  <a:srgbClr val="808080"/>
                </a:solidFill>
                <a:latin typeface="Consolas"/>
              </a:rPr>
              <a:t>JOIN</a:t>
            </a:r>
            <a:r>
              <a:rPr lang="en-US" dirty="0">
                <a:solidFill>
                  <a:prstClr val="black"/>
                </a:solidFill>
                <a:latin typeface="Consolas"/>
              </a:rPr>
              <a:t> </a:t>
            </a:r>
            <a:r>
              <a:rPr lang="en-US" dirty="0" err="1">
                <a:solidFill>
                  <a:srgbClr val="008000"/>
                </a:solidFill>
                <a:latin typeface="Consolas"/>
              </a:rPr>
              <a:t>sys</a:t>
            </a:r>
            <a:r>
              <a:rPr lang="en-US" dirty="0" err="1">
                <a:solidFill>
                  <a:srgbClr val="808080"/>
                </a:solidFill>
                <a:latin typeface="Consolas"/>
              </a:rPr>
              <a:t>.</a:t>
            </a:r>
            <a:r>
              <a:rPr lang="en-US" dirty="0" err="1">
                <a:solidFill>
                  <a:srgbClr val="008000"/>
                </a:solidFill>
                <a:latin typeface="Consolas"/>
              </a:rPr>
              <a:t>objects</a:t>
            </a:r>
            <a:r>
              <a:rPr lang="en-US" dirty="0">
                <a:solidFill>
                  <a:prstClr val="black"/>
                </a:solidFill>
                <a:latin typeface="Consolas"/>
              </a:rPr>
              <a:t> b</a:t>
            </a:r>
          </a:p>
          <a:p>
            <a:r>
              <a:rPr lang="en-US" dirty="0">
                <a:solidFill>
                  <a:prstClr val="black"/>
                </a:solidFill>
                <a:latin typeface="Consolas"/>
              </a:rPr>
              <a:t>  </a:t>
            </a:r>
            <a:r>
              <a:rPr lang="en-US" dirty="0">
                <a:solidFill>
                  <a:srgbClr val="808080"/>
                </a:solidFill>
                <a:latin typeface="Consolas"/>
              </a:rPr>
              <a:t>CROSS</a:t>
            </a:r>
            <a:r>
              <a:rPr lang="en-US" dirty="0">
                <a:solidFill>
                  <a:prstClr val="black"/>
                </a:solidFill>
                <a:latin typeface="Consolas"/>
              </a:rPr>
              <a:t> </a:t>
            </a:r>
            <a:r>
              <a:rPr lang="en-US" dirty="0">
                <a:solidFill>
                  <a:srgbClr val="808080"/>
                </a:solidFill>
                <a:latin typeface="Consolas"/>
              </a:rPr>
              <a:t>JOIN</a:t>
            </a:r>
            <a:r>
              <a:rPr lang="en-US" dirty="0">
                <a:solidFill>
                  <a:prstClr val="black"/>
                </a:solidFill>
                <a:latin typeface="Consolas"/>
              </a:rPr>
              <a:t> </a:t>
            </a:r>
            <a:r>
              <a:rPr lang="en-US" dirty="0" err="1">
                <a:solidFill>
                  <a:srgbClr val="008000"/>
                </a:solidFill>
                <a:latin typeface="Consolas"/>
              </a:rPr>
              <a:t>sys</a:t>
            </a:r>
            <a:r>
              <a:rPr lang="en-US" dirty="0" err="1">
                <a:solidFill>
                  <a:srgbClr val="808080"/>
                </a:solidFill>
                <a:latin typeface="Consolas"/>
              </a:rPr>
              <a:t>.</a:t>
            </a:r>
            <a:r>
              <a:rPr lang="en-US" dirty="0" err="1">
                <a:solidFill>
                  <a:srgbClr val="008000"/>
                </a:solidFill>
                <a:latin typeface="Consolas"/>
              </a:rPr>
              <a:t>objects</a:t>
            </a:r>
            <a:r>
              <a:rPr lang="en-US" dirty="0">
                <a:solidFill>
                  <a:prstClr val="black"/>
                </a:solidFill>
                <a:latin typeface="Consolas"/>
              </a:rPr>
              <a:t> c</a:t>
            </a:r>
          </a:p>
          <a:p>
            <a:r>
              <a:rPr lang="en-US" dirty="0">
                <a:solidFill>
                  <a:prstClr val="black"/>
                </a:solidFill>
                <a:latin typeface="Consolas"/>
              </a:rPr>
              <a:t>  </a:t>
            </a:r>
            <a:r>
              <a:rPr lang="en-US" dirty="0">
                <a:solidFill>
                  <a:srgbClr val="808080"/>
                </a:solidFill>
                <a:latin typeface="Consolas"/>
              </a:rPr>
              <a:t>CROSS</a:t>
            </a:r>
            <a:r>
              <a:rPr lang="en-US" dirty="0">
                <a:solidFill>
                  <a:prstClr val="black"/>
                </a:solidFill>
                <a:latin typeface="Consolas"/>
              </a:rPr>
              <a:t> </a:t>
            </a:r>
            <a:r>
              <a:rPr lang="en-US" dirty="0">
                <a:solidFill>
                  <a:srgbClr val="808080"/>
                </a:solidFill>
                <a:latin typeface="Consolas"/>
              </a:rPr>
              <a:t>JOIN</a:t>
            </a:r>
            <a:r>
              <a:rPr lang="en-US" dirty="0">
                <a:solidFill>
                  <a:prstClr val="black"/>
                </a:solidFill>
                <a:latin typeface="Consolas"/>
              </a:rPr>
              <a:t> </a:t>
            </a:r>
            <a:r>
              <a:rPr lang="en-US" dirty="0" err="1">
                <a:solidFill>
                  <a:srgbClr val="008000"/>
                </a:solidFill>
                <a:latin typeface="Consolas"/>
              </a:rPr>
              <a:t>sys</a:t>
            </a:r>
            <a:r>
              <a:rPr lang="en-US" dirty="0" err="1">
                <a:solidFill>
                  <a:srgbClr val="808080"/>
                </a:solidFill>
                <a:latin typeface="Consolas"/>
              </a:rPr>
              <a:t>.</a:t>
            </a:r>
            <a:r>
              <a:rPr lang="en-US" dirty="0" err="1">
                <a:solidFill>
                  <a:srgbClr val="008000"/>
                </a:solidFill>
                <a:latin typeface="Consolas"/>
              </a:rPr>
              <a:t>objects</a:t>
            </a:r>
            <a:r>
              <a:rPr lang="en-US" dirty="0">
                <a:solidFill>
                  <a:prstClr val="black"/>
                </a:solidFill>
                <a:latin typeface="Consolas"/>
              </a:rPr>
              <a:t> d</a:t>
            </a:r>
          </a:p>
          <a:p>
            <a:r>
              <a:rPr lang="en-US" dirty="0">
                <a:solidFill>
                  <a:prstClr val="black"/>
                </a:solidFill>
                <a:latin typeface="Consolas"/>
              </a:rPr>
              <a:t>  </a:t>
            </a:r>
            <a:r>
              <a:rPr lang="en-US" dirty="0">
                <a:solidFill>
                  <a:srgbClr val="808080"/>
                </a:solidFill>
                <a:latin typeface="Consolas"/>
              </a:rPr>
              <a:t>CROSS</a:t>
            </a:r>
            <a:r>
              <a:rPr lang="en-US" dirty="0">
                <a:solidFill>
                  <a:prstClr val="black"/>
                </a:solidFill>
                <a:latin typeface="Consolas"/>
              </a:rPr>
              <a:t> </a:t>
            </a:r>
            <a:r>
              <a:rPr lang="en-US" dirty="0">
                <a:solidFill>
                  <a:srgbClr val="808080"/>
                </a:solidFill>
                <a:latin typeface="Consolas"/>
              </a:rPr>
              <a:t>JOIN</a:t>
            </a:r>
            <a:r>
              <a:rPr lang="en-US" dirty="0">
                <a:solidFill>
                  <a:prstClr val="black"/>
                </a:solidFill>
                <a:latin typeface="Consolas"/>
              </a:rPr>
              <a:t> </a:t>
            </a:r>
            <a:r>
              <a:rPr lang="en-US" dirty="0" err="1">
                <a:solidFill>
                  <a:srgbClr val="008000"/>
                </a:solidFill>
                <a:latin typeface="Consolas"/>
              </a:rPr>
              <a:t>sys</a:t>
            </a:r>
            <a:r>
              <a:rPr lang="en-US" dirty="0" err="1">
                <a:solidFill>
                  <a:srgbClr val="808080"/>
                </a:solidFill>
                <a:latin typeface="Consolas"/>
              </a:rPr>
              <a:t>.</a:t>
            </a:r>
            <a:r>
              <a:rPr lang="en-US" dirty="0" err="1">
                <a:solidFill>
                  <a:srgbClr val="008000"/>
                </a:solidFill>
                <a:latin typeface="Consolas"/>
              </a:rPr>
              <a:t>objects</a:t>
            </a:r>
            <a:r>
              <a:rPr lang="en-US" dirty="0">
                <a:solidFill>
                  <a:prstClr val="black"/>
                </a:solidFill>
                <a:latin typeface="Consolas"/>
              </a:rPr>
              <a:t> e</a:t>
            </a:r>
          </a:p>
          <a:p>
            <a:r>
              <a:rPr lang="en-US" dirty="0">
                <a:solidFill>
                  <a:prstClr val="black"/>
                </a:solidFill>
                <a:latin typeface="Consolas"/>
              </a:rPr>
              <a:t>  </a:t>
            </a:r>
            <a:r>
              <a:rPr lang="en-US" dirty="0">
                <a:solidFill>
                  <a:srgbClr val="808080"/>
                </a:solidFill>
                <a:latin typeface="Consolas"/>
              </a:rPr>
              <a:t>CROSS</a:t>
            </a:r>
            <a:r>
              <a:rPr lang="en-US" dirty="0">
                <a:solidFill>
                  <a:prstClr val="black"/>
                </a:solidFill>
                <a:latin typeface="Consolas"/>
              </a:rPr>
              <a:t> </a:t>
            </a:r>
            <a:r>
              <a:rPr lang="en-US" dirty="0">
                <a:solidFill>
                  <a:srgbClr val="808080"/>
                </a:solidFill>
                <a:latin typeface="Consolas"/>
              </a:rPr>
              <a:t>JOIN</a:t>
            </a:r>
            <a:r>
              <a:rPr lang="en-US" dirty="0">
                <a:solidFill>
                  <a:prstClr val="black"/>
                </a:solidFill>
                <a:latin typeface="Consolas"/>
              </a:rPr>
              <a:t> </a:t>
            </a:r>
            <a:r>
              <a:rPr lang="en-US" dirty="0" err="1">
                <a:solidFill>
                  <a:srgbClr val="008000"/>
                </a:solidFill>
                <a:latin typeface="Consolas"/>
              </a:rPr>
              <a:t>sys</a:t>
            </a:r>
            <a:r>
              <a:rPr lang="en-US" dirty="0" err="1">
                <a:solidFill>
                  <a:srgbClr val="808080"/>
                </a:solidFill>
                <a:latin typeface="Consolas"/>
              </a:rPr>
              <a:t>.</a:t>
            </a:r>
            <a:r>
              <a:rPr lang="en-US" dirty="0" err="1">
                <a:solidFill>
                  <a:srgbClr val="008000"/>
                </a:solidFill>
                <a:latin typeface="Consolas"/>
              </a:rPr>
              <a:t>objects</a:t>
            </a:r>
            <a:r>
              <a:rPr lang="en-US" dirty="0">
                <a:solidFill>
                  <a:prstClr val="black"/>
                </a:solidFill>
                <a:latin typeface="Consolas"/>
              </a:rPr>
              <a:t> f</a:t>
            </a:r>
          </a:p>
        </p:txBody>
      </p:sp>
      <p:sp>
        <p:nvSpPr>
          <p:cNvPr id="7" name="TextBox 6"/>
          <p:cNvSpPr txBox="1"/>
          <p:nvPr/>
        </p:nvSpPr>
        <p:spPr>
          <a:xfrm>
            <a:off x="902368" y="5723930"/>
            <a:ext cx="4114800" cy="923330"/>
          </a:xfrm>
          <a:prstGeom prst="rect">
            <a:avLst/>
          </a:prstGeom>
          <a:noFill/>
        </p:spPr>
        <p:txBody>
          <a:bodyPr wrap="square" rtlCol="0">
            <a:spAutoFit/>
          </a:bodyPr>
          <a:lstStyle/>
          <a:p>
            <a:r>
              <a:rPr lang="en-US" dirty="0" smtClean="0"/>
              <a:t>A. SIMPLE Recovery mode</a:t>
            </a:r>
          </a:p>
          <a:p>
            <a:r>
              <a:rPr lang="en-US" dirty="0" smtClean="0"/>
              <a:t>B. BULK_LOGGED  Recovery mode</a:t>
            </a:r>
          </a:p>
          <a:p>
            <a:r>
              <a:rPr lang="en-US" dirty="0" smtClean="0"/>
              <a:t>C. FULL  </a:t>
            </a:r>
            <a:r>
              <a:rPr lang="en-US" dirty="0"/>
              <a:t>Recovery </a:t>
            </a:r>
            <a:r>
              <a:rPr lang="en-US" dirty="0" smtClean="0"/>
              <a:t>mode</a:t>
            </a:r>
            <a:endParaRPr lang="en-US" dirty="0"/>
          </a:p>
        </p:txBody>
      </p:sp>
      <p:sp>
        <p:nvSpPr>
          <p:cNvPr id="8" name="TextBox 7"/>
          <p:cNvSpPr txBox="1"/>
          <p:nvPr/>
        </p:nvSpPr>
        <p:spPr>
          <a:xfrm rot="19423409">
            <a:off x="4275461" y="3591074"/>
            <a:ext cx="4876800" cy="1938992"/>
          </a:xfrm>
          <a:prstGeom prst="rect">
            <a:avLst/>
          </a:prstGeom>
          <a:noFill/>
        </p:spPr>
        <p:txBody>
          <a:bodyPr wrap="square" rtlCol="0">
            <a:spAutoFit/>
          </a:bodyPr>
          <a:lstStyle/>
          <a:p>
            <a:r>
              <a:rPr lang="en-US" sz="2400" b="1" dirty="0" smtClean="0">
                <a:solidFill>
                  <a:srgbClr val="FF0000"/>
                </a:solidFill>
              </a:rPr>
              <a:t>Definitely Simple??</a:t>
            </a:r>
          </a:p>
          <a:p>
            <a:r>
              <a:rPr lang="en-US" sz="2400" b="1" dirty="0" smtClean="0">
                <a:solidFill>
                  <a:srgbClr val="FF0000"/>
                </a:solidFill>
              </a:rPr>
              <a:t>Actually all same disregarding recovery mode.</a:t>
            </a:r>
          </a:p>
          <a:p>
            <a:r>
              <a:rPr lang="en-US" sz="2400" dirty="0" smtClean="0"/>
              <a:t>Why? The Statement itself required full logged.</a:t>
            </a:r>
            <a:endParaRPr lang="en-US" sz="2400" dirty="0"/>
          </a:p>
        </p:txBody>
      </p:sp>
      <p:sp>
        <p:nvSpPr>
          <p:cNvPr id="11" name="TextBox 10"/>
          <p:cNvSpPr txBox="1"/>
          <p:nvPr/>
        </p:nvSpPr>
        <p:spPr>
          <a:xfrm rot="21011474">
            <a:off x="7010400" y="5770097"/>
            <a:ext cx="1295400" cy="461665"/>
          </a:xfrm>
          <a:prstGeom prst="rect">
            <a:avLst/>
          </a:prstGeom>
          <a:noFill/>
        </p:spPr>
        <p:txBody>
          <a:bodyPr wrap="square" rtlCol="0">
            <a:spAutoFit/>
          </a:bodyPr>
          <a:lstStyle/>
          <a:p>
            <a:r>
              <a:rPr lang="en-US" sz="2400" b="1" dirty="0" smtClean="0">
                <a:solidFill>
                  <a:srgbClr val="FF0000"/>
                </a:solidFill>
              </a:rPr>
              <a:t>Hug?</a:t>
            </a:r>
            <a:endParaRPr lang="en-US" sz="2400" b="1" dirty="0">
              <a:solidFill>
                <a:srgbClr val="FF0000"/>
              </a:solidFill>
            </a:endParaRPr>
          </a:p>
        </p:txBody>
      </p:sp>
      <p:sp>
        <p:nvSpPr>
          <p:cNvPr id="4" name="TextBox 3"/>
          <p:cNvSpPr txBox="1"/>
          <p:nvPr/>
        </p:nvSpPr>
        <p:spPr>
          <a:xfrm>
            <a:off x="4724399" y="2514600"/>
            <a:ext cx="3962401" cy="369332"/>
          </a:xfrm>
          <a:prstGeom prst="rect">
            <a:avLst/>
          </a:prstGeom>
          <a:noFill/>
        </p:spPr>
        <p:txBody>
          <a:bodyPr wrap="square" rtlCol="0">
            <a:spAutoFit/>
          </a:bodyPr>
          <a:lstStyle/>
          <a:p>
            <a:r>
              <a:rPr lang="en-US" dirty="0" smtClean="0"/>
              <a:t>Hint : This table doesn’t have any index</a:t>
            </a:r>
            <a:endParaRPr lang="en-US" dirty="0"/>
          </a:p>
        </p:txBody>
      </p:sp>
    </p:spTree>
    <p:extLst>
      <p:ext uri="{BB962C8B-B14F-4D97-AF65-F5344CB8AC3E}">
        <p14:creationId xmlns:p14="http://schemas.microsoft.com/office/powerpoint/2010/main" val="727154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4 - Solution</a:t>
            </a:r>
            <a:endParaRPr lang="en-US" dirty="0"/>
          </a:p>
        </p:txBody>
      </p:sp>
      <p:sp>
        <p:nvSpPr>
          <p:cNvPr id="3" name="Content Placeholder 2"/>
          <p:cNvSpPr>
            <a:spLocks noGrp="1"/>
          </p:cNvSpPr>
          <p:nvPr>
            <p:ph idx="1"/>
          </p:nvPr>
        </p:nvSpPr>
        <p:spPr>
          <a:xfrm>
            <a:off x="457200" y="1600201"/>
            <a:ext cx="8229600" cy="652046"/>
          </a:xfrm>
        </p:spPr>
        <p:txBody>
          <a:bodyPr>
            <a:normAutofit fontScale="62500" lnSpcReduction="20000"/>
          </a:bodyPr>
          <a:lstStyle/>
          <a:p>
            <a:r>
              <a:rPr lang="en-US" dirty="0" smtClean="0"/>
              <a:t>Minimal Logging within Simple or </a:t>
            </a:r>
            <a:r>
              <a:rPr lang="en-US" dirty="0" err="1" smtClean="0"/>
              <a:t>Bulk_Logged</a:t>
            </a:r>
            <a:r>
              <a:rPr lang="en-US" dirty="0" smtClean="0"/>
              <a:t> Mode.</a:t>
            </a:r>
          </a:p>
          <a:p>
            <a:pPr lvl="1"/>
            <a:r>
              <a:rPr lang="en-US" dirty="0" smtClean="0"/>
              <a:t>Minimally Logged, No Logging.</a:t>
            </a:r>
          </a:p>
          <a:p>
            <a:pPr marL="0" indent="0">
              <a:buNone/>
            </a:pPr>
            <a:endParaRPr lang="en-US" dirty="0"/>
          </a:p>
        </p:txBody>
      </p:sp>
      <p:sp>
        <p:nvSpPr>
          <p:cNvPr id="6" name="Rectangle 5"/>
          <p:cNvSpPr/>
          <p:nvPr/>
        </p:nvSpPr>
        <p:spPr>
          <a:xfrm>
            <a:off x="914400" y="2240816"/>
            <a:ext cx="4953000" cy="3139321"/>
          </a:xfrm>
          <a:prstGeom prst="rect">
            <a:avLst/>
          </a:prstGeom>
        </p:spPr>
        <p:txBody>
          <a:bodyPr wrap="square">
            <a:spAutoFit/>
          </a:bodyPr>
          <a:lstStyle/>
          <a:p>
            <a:r>
              <a:rPr lang="en-US" dirty="0" smtClean="0">
                <a:solidFill>
                  <a:srgbClr val="0000FF"/>
                </a:solidFill>
                <a:latin typeface="Consolas"/>
              </a:rPr>
              <a:t>Truncate table </a:t>
            </a:r>
            <a:r>
              <a:rPr lang="en-US" dirty="0">
                <a:solidFill>
                  <a:prstClr val="black"/>
                </a:solidFill>
                <a:latin typeface="Consolas"/>
              </a:rPr>
              <a:t>Table1 </a:t>
            </a:r>
            <a:endParaRPr lang="en-US" dirty="0" smtClean="0">
              <a:solidFill>
                <a:prstClr val="black"/>
              </a:solidFill>
              <a:latin typeface="Consolas"/>
            </a:endParaRPr>
          </a:p>
          <a:p>
            <a:r>
              <a:rPr lang="en-US" dirty="0">
                <a:solidFill>
                  <a:srgbClr val="0000FF"/>
                </a:solidFill>
                <a:latin typeface="Consolas"/>
              </a:rPr>
              <a:t>GO</a:t>
            </a:r>
          </a:p>
          <a:p>
            <a:endParaRPr lang="en-US" dirty="0">
              <a:solidFill>
                <a:prstClr val="black"/>
              </a:solidFill>
              <a:latin typeface="Consolas"/>
            </a:endParaRPr>
          </a:p>
          <a:p>
            <a:r>
              <a:rPr lang="en-US" dirty="0" smtClean="0">
                <a:solidFill>
                  <a:srgbClr val="0000FF"/>
                </a:solidFill>
                <a:latin typeface="Consolas"/>
              </a:rPr>
              <a:t>INSERT</a:t>
            </a:r>
            <a:r>
              <a:rPr lang="en-US" dirty="0" smtClean="0">
                <a:solidFill>
                  <a:prstClr val="black"/>
                </a:solidFill>
                <a:latin typeface="Consolas"/>
              </a:rPr>
              <a:t> </a:t>
            </a:r>
            <a:r>
              <a:rPr lang="en-US" dirty="0">
                <a:solidFill>
                  <a:srgbClr val="0000FF"/>
                </a:solidFill>
                <a:latin typeface="Consolas"/>
              </a:rPr>
              <a:t>INTO</a:t>
            </a:r>
            <a:r>
              <a:rPr lang="en-US" dirty="0">
                <a:solidFill>
                  <a:prstClr val="black"/>
                </a:solidFill>
                <a:latin typeface="Consolas"/>
              </a:rPr>
              <a:t> </a:t>
            </a:r>
            <a:r>
              <a:rPr lang="en-US" dirty="0" smtClean="0">
                <a:solidFill>
                  <a:prstClr val="black"/>
                </a:solidFill>
                <a:latin typeface="Consolas"/>
              </a:rPr>
              <a:t>Table1</a:t>
            </a:r>
            <a:endParaRPr lang="en-US" dirty="0">
              <a:solidFill>
                <a:prstClr val="black"/>
              </a:solidFill>
              <a:latin typeface="Consolas"/>
            </a:endParaRPr>
          </a:p>
          <a:p>
            <a:r>
              <a:rPr lang="en-US" dirty="0">
                <a:solidFill>
                  <a:srgbClr val="0000FF"/>
                </a:solidFill>
                <a:latin typeface="Consolas"/>
              </a:rPr>
              <a:t>SELECT</a:t>
            </a:r>
            <a:r>
              <a:rPr lang="en-US" dirty="0">
                <a:solidFill>
                  <a:prstClr val="black"/>
                </a:solidFill>
                <a:latin typeface="Consolas"/>
              </a:rPr>
              <a:t> </a:t>
            </a:r>
            <a:r>
              <a:rPr lang="en-US" dirty="0">
                <a:solidFill>
                  <a:srgbClr val="0000FF"/>
                </a:solidFill>
                <a:latin typeface="Consolas"/>
              </a:rPr>
              <a:t>TOP</a:t>
            </a:r>
            <a:r>
              <a:rPr lang="en-US" dirty="0">
                <a:solidFill>
                  <a:prstClr val="black"/>
                </a:solidFill>
                <a:latin typeface="Consolas"/>
              </a:rPr>
              <a:t> 1000000 </a:t>
            </a:r>
            <a:r>
              <a:rPr lang="en-US" dirty="0">
                <a:solidFill>
                  <a:srgbClr val="FF0000"/>
                </a:solidFill>
                <a:latin typeface="Consolas"/>
              </a:rPr>
              <a:t>'A'</a:t>
            </a:r>
            <a:endParaRPr lang="en-US" dirty="0">
              <a:solidFill>
                <a:prstClr val="black"/>
              </a:solidFill>
              <a:latin typeface="Consolas"/>
            </a:endParaRPr>
          </a:p>
          <a:p>
            <a:r>
              <a:rPr lang="en-US" dirty="0">
                <a:solidFill>
                  <a:prstClr val="black"/>
                </a:solidFill>
                <a:latin typeface="Consolas"/>
              </a:rPr>
              <a:t>  </a:t>
            </a:r>
            <a:r>
              <a:rPr lang="en-US" dirty="0">
                <a:solidFill>
                  <a:srgbClr val="0000FF"/>
                </a:solidFill>
                <a:latin typeface="Consolas"/>
              </a:rPr>
              <a:t>FROM</a:t>
            </a:r>
            <a:r>
              <a:rPr lang="en-US" dirty="0">
                <a:solidFill>
                  <a:prstClr val="black"/>
                </a:solidFill>
                <a:latin typeface="Consolas"/>
              </a:rPr>
              <a:t> </a:t>
            </a:r>
            <a:r>
              <a:rPr lang="en-US" dirty="0" err="1">
                <a:solidFill>
                  <a:srgbClr val="008000"/>
                </a:solidFill>
                <a:latin typeface="Consolas"/>
              </a:rPr>
              <a:t>sys</a:t>
            </a:r>
            <a:r>
              <a:rPr lang="en-US" dirty="0" err="1">
                <a:solidFill>
                  <a:srgbClr val="808080"/>
                </a:solidFill>
                <a:latin typeface="Consolas"/>
              </a:rPr>
              <a:t>.</a:t>
            </a:r>
            <a:r>
              <a:rPr lang="en-US" dirty="0" err="1">
                <a:solidFill>
                  <a:srgbClr val="008000"/>
                </a:solidFill>
                <a:latin typeface="Consolas"/>
              </a:rPr>
              <a:t>objects</a:t>
            </a:r>
            <a:r>
              <a:rPr lang="en-US" dirty="0">
                <a:solidFill>
                  <a:prstClr val="black"/>
                </a:solidFill>
                <a:latin typeface="Consolas"/>
              </a:rPr>
              <a:t> a</a:t>
            </a:r>
          </a:p>
          <a:p>
            <a:r>
              <a:rPr lang="en-US" dirty="0">
                <a:solidFill>
                  <a:prstClr val="black"/>
                </a:solidFill>
                <a:latin typeface="Consolas"/>
              </a:rPr>
              <a:t>  </a:t>
            </a:r>
            <a:r>
              <a:rPr lang="en-US" dirty="0">
                <a:solidFill>
                  <a:srgbClr val="808080"/>
                </a:solidFill>
                <a:latin typeface="Consolas"/>
              </a:rPr>
              <a:t>CROSS</a:t>
            </a:r>
            <a:r>
              <a:rPr lang="en-US" dirty="0">
                <a:solidFill>
                  <a:prstClr val="black"/>
                </a:solidFill>
                <a:latin typeface="Consolas"/>
              </a:rPr>
              <a:t> </a:t>
            </a:r>
            <a:r>
              <a:rPr lang="en-US" dirty="0">
                <a:solidFill>
                  <a:srgbClr val="808080"/>
                </a:solidFill>
                <a:latin typeface="Consolas"/>
              </a:rPr>
              <a:t>JOIN</a:t>
            </a:r>
            <a:r>
              <a:rPr lang="en-US" dirty="0">
                <a:solidFill>
                  <a:prstClr val="black"/>
                </a:solidFill>
                <a:latin typeface="Consolas"/>
              </a:rPr>
              <a:t> </a:t>
            </a:r>
            <a:r>
              <a:rPr lang="en-US" dirty="0" err="1">
                <a:solidFill>
                  <a:srgbClr val="008000"/>
                </a:solidFill>
                <a:latin typeface="Consolas"/>
              </a:rPr>
              <a:t>sys</a:t>
            </a:r>
            <a:r>
              <a:rPr lang="en-US" dirty="0" err="1">
                <a:solidFill>
                  <a:srgbClr val="808080"/>
                </a:solidFill>
                <a:latin typeface="Consolas"/>
              </a:rPr>
              <a:t>.</a:t>
            </a:r>
            <a:r>
              <a:rPr lang="en-US" dirty="0" err="1">
                <a:solidFill>
                  <a:srgbClr val="008000"/>
                </a:solidFill>
                <a:latin typeface="Consolas"/>
              </a:rPr>
              <a:t>objects</a:t>
            </a:r>
            <a:r>
              <a:rPr lang="en-US" dirty="0">
                <a:solidFill>
                  <a:prstClr val="black"/>
                </a:solidFill>
                <a:latin typeface="Consolas"/>
              </a:rPr>
              <a:t> b</a:t>
            </a:r>
          </a:p>
          <a:p>
            <a:r>
              <a:rPr lang="en-US" dirty="0">
                <a:solidFill>
                  <a:prstClr val="black"/>
                </a:solidFill>
                <a:latin typeface="Consolas"/>
              </a:rPr>
              <a:t>  </a:t>
            </a:r>
            <a:r>
              <a:rPr lang="en-US" dirty="0">
                <a:solidFill>
                  <a:srgbClr val="808080"/>
                </a:solidFill>
                <a:latin typeface="Consolas"/>
              </a:rPr>
              <a:t>CROSS</a:t>
            </a:r>
            <a:r>
              <a:rPr lang="en-US" dirty="0">
                <a:solidFill>
                  <a:prstClr val="black"/>
                </a:solidFill>
                <a:latin typeface="Consolas"/>
              </a:rPr>
              <a:t> </a:t>
            </a:r>
            <a:r>
              <a:rPr lang="en-US" dirty="0">
                <a:solidFill>
                  <a:srgbClr val="808080"/>
                </a:solidFill>
                <a:latin typeface="Consolas"/>
              </a:rPr>
              <a:t>JOIN</a:t>
            </a:r>
            <a:r>
              <a:rPr lang="en-US" dirty="0">
                <a:solidFill>
                  <a:prstClr val="black"/>
                </a:solidFill>
                <a:latin typeface="Consolas"/>
              </a:rPr>
              <a:t> </a:t>
            </a:r>
            <a:r>
              <a:rPr lang="en-US" dirty="0" err="1">
                <a:solidFill>
                  <a:srgbClr val="008000"/>
                </a:solidFill>
                <a:latin typeface="Consolas"/>
              </a:rPr>
              <a:t>sys</a:t>
            </a:r>
            <a:r>
              <a:rPr lang="en-US" dirty="0" err="1">
                <a:solidFill>
                  <a:srgbClr val="808080"/>
                </a:solidFill>
                <a:latin typeface="Consolas"/>
              </a:rPr>
              <a:t>.</a:t>
            </a:r>
            <a:r>
              <a:rPr lang="en-US" dirty="0" err="1">
                <a:solidFill>
                  <a:srgbClr val="008000"/>
                </a:solidFill>
                <a:latin typeface="Consolas"/>
              </a:rPr>
              <a:t>objects</a:t>
            </a:r>
            <a:r>
              <a:rPr lang="en-US" dirty="0">
                <a:solidFill>
                  <a:prstClr val="black"/>
                </a:solidFill>
                <a:latin typeface="Consolas"/>
              </a:rPr>
              <a:t> c</a:t>
            </a:r>
          </a:p>
          <a:p>
            <a:r>
              <a:rPr lang="en-US" dirty="0">
                <a:solidFill>
                  <a:prstClr val="black"/>
                </a:solidFill>
                <a:latin typeface="Consolas"/>
              </a:rPr>
              <a:t>  </a:t>
            </a:r>
            <a:r>
              <a:rPr lang="en-US" dirty="0">
                <a:solidFill>
                  <a:srgbClr val="808080"/>
                </a:solidFill>
                <a:latin typeface="Consolas"/>
              </a:rPr>
              <a:t>CROSS</a:t>
            </a:r>
            <a:r>
              <a:rPr lang="en-US" dirty="0">
                <a:solidFill>
                  <a:prstClr val="black"/>
                </a:solidFill>
                <a:latin typeface="Consolas"/>
              </a:rPr>
              <a:t> </a:t>
            </a:r>
            <a:r>
              <a:rPr lang="en-US" dirty="0">
                <a:solidFill>
                  <a:srgbClr val="808080"/>
                </a:solidFill>
                <a:latin typeface="Consolas"/>
              </a:rPr>
              <a:t>JOIN</a:t>
            </a:r>
            <a:r>
              <a:rPr lang="en-US" dirty="0">
                <a:solidFill>
                  <a:prstClr val="black"/>
                </a:solidFill>
                <a:latin typeface="Consolas"/>
              </a:rPr>
              <a:t> </a:t>
            </a:r>
            <a:r>
              <a:rPr lang="en-US" dirty="0" err="1">
                <a:solidFill>
                  <a:srgbClr val="008000"/>
                </a:solidFill>
                <a:latin typeface="Consolas"/>
              </a:rPr>
              <a:t>sys</a:t>
            </a:r>
            <a:r>
              <a:rPr lang="en-US" dirty="0" err="1">
                <a:solidFill>
                  <a:srgbClr val="808080"/>
                </a:solidFill>
                <a:latin typeface="Consolas"/>
              </a:rPr>
              <a:t>.</a:t>
            </a:r>
            <a:r>
              <a:rPr lang="en-US" dirty="0" err="1">
                <a:solidFill>
                  <a:srgbClr val="008000"/>
                </a:solidFill>
                <a:latin typeface="Consolas"/>
              </a:rPr>
              <a:t>objects</a:t>
            </a:r>
            <a:r>
              <a:rPr lang="en-US" dirty="0">
                <a:solidFill>
                  <a:prstClr val="black"/>
                </a:solidFill>
                <a:latin typeface="Consolas"/>
              </a:rPr>
              <a:t> d</a:t>
            </a:r>
          </a:p>
          <a:p>
            <a:r>
              <a:rPr lang="en-US" dirty="0">
                <a:solidFill>
                  <a:prstClr val="black"/>
                </a:solidFill>
                <a:latin typeface="Consolas"/>
              </a:rPr>
              <a:t>  </a:t>
            </a:r>
            <a:r>
              <a:rPr lang="en-US" dirty="0">
                <a:solidFill>
                  <a:srgbClr val="808080"/>
                </a:solidFill>
                <a:latin typeface="Consolas"/>
              </a:rPr>
              <a:t>CROSS</a:t>
            </a:r>
            <a:r>
              <a:rPr lang="en-US" dirty="0">
                <a:solidFill>
                  <a:prstClr val="black"/>
                </a:solidFill>
                <a:latin typeface="Consolas"/>
              </a:rPr>
              <a:t> </a:t>
            </a:r>
            <a:r>
              <a:rPr lang="en-US" dirty="0">
                <a:solidFill>
                  <a:srgbClr val="808080"/>
                </a:solidFill>
                <a:latin typeface="Consolas"/>
              </a:rPr>
              <a:t>JOIN</a:t>
            </a:r>
            <a:r>
              <a:rPr lang="en-US" dirty="0">
                <a:solidFill>
                  <a:prstClr val="black"/>
                </a:solidFill>
                <a:latin typeface="Consolas"/>
              </a:rPr>
              <a:t> </a:t>
            </a:r>
            <a:r>
              <a:rPr lang="en-US" dirty="0" err="1">
                <a:solidFill>
                  <a:srgbClr val="008000"/>
                </a:solidFill>
                <a:latin typeface="Consolas"/>
              </a:rPr>
              <a:t>sys</a:t>
            </a:r>
            <a:r>
              <a:rPr lang="en-US" dirty="0" err="1">
                <a:solidFill>
                  <a:srgbClr val="808080"/>
                </a:solidFill>
                <a:latin typeface="Consolas"/>
              </a:rPr>
              <a:t>.</a:t>
            </a:r>
            <a:r>
              <a:rPr lang="en-US" dirty="0" err="1">
                <a:solidFill>
                  <a:srgbClr val="008000"/>
                </a:solidFill>
                <a:latin typeface="Consolas"/>
              </a:rPr>
              <a:t>objects</a:t>
            </a:r>
            <a:r>
              <a:rPr lang="en-US" dirty="0">
                <a:solidFill>
                  <a:prstClr val="black"/>
                </a:solidFill>
                <a:latin typeface="Consolas"/>
              </a:rPr>
              <a:t> e</a:t>
            </a:r>
          </a:p>
          <a:p>
            <a:r>
              <a:rPr lang="en-US" dirty="0">
                <a:solidFill>
                  <a:prstClr val="black"/>
                </a:solidFill>
                <a:latin typeface="Consolas"/>
              </a:rPr>
              <a:t>  </a:t>
            </a:r>
            <a:r>
              <a:rPr lang="en-US" dirty="0">
                <a:solidFill>
                  <a:srgbClr val="808080"/>
                </a:solidFill>
                <a:latin typeface="Consolas"/>
              </a:rPr>
              <a:t>CROSS</a:t>
            </a:r>
            <a:r>
              <a:rPr lang="en-US" dirty="0">
                <a:solidFill>
                  <a:prstClr val="black"/>
                </a:solidFill>
                <a:latin typeface="Consolas"/>
              </a:rPr>
              <a:t> </a:t>
            </a:r>
            <a:r>
              <a:rPr lang="en-US" dirty="0">
                <a:solidFill>
                  <a:srgbClr val="808080"/>
                </a:solidFill>
                <a:latin typeface="Consolas"/>
              </a:rPr>
              <a:t>JOIN</a:t>
            </a:r>
            <a:r>
              <a:rPr lang="en-US" dirty="0">
                <a:solidFill>
                  <a:prstClr val="black"/>
                </a:solidFill>
                <a:latin typeface="Consolas"/>
              </a:rPr>
              <a:t> </a:t>
            </a:r>
            <a:r>
              <a:rPr lang="en-US" dirty="0" err="1">
                <a:solidFill>
                  <a:srgbClr val="008000"/>
                </a:solidFill>
                <a:latin typeface="Consolas"/>
              </a:rPr>
              <a:t>sys</a:t>
            </a:r>
            <a:r>
              <a:rPr lang="en-US" dirty="0" err="1">
                <a:solidFill>
                  <a:srgbClr val="808080"/>
                </a:solidFill>
                <a:latin typeface="Consolas"/>
              </a:rPr>
              <a:t>.</a:t>
            </a:r>
            <a:r>
              <a:rPr lang="en-US" dirty="0" err="1">
                <a:solidFill>
                  <a:srgbClr val="008000"/>
                </a:solidFill>
                <a:latin typeface="Consolas"/>
              </a:rPr>
              <a:t>objects</a:t>
            </a:r>
            <a:r>
              <a:rPr lang="en-US" dirty="0">
                <a:solidFill>
                  <a:prstClr val="black"/>
                </a:solidFill>
                <a:latin typeface="Consolas"/>
              </a:rPr>
              <a:t> f</a:t>
            </a:r>
          </a:p>
        </p:txBody>
      </p:sp>
      <p:sp>
        <p:nvSpPr>
          <p:cNvPr id="7" name="TextBox 6"/>
          <p:cNvSpPr txBox="1"/>
          <p:nvPr/>
        </p:nvSpPr>
        <p:spPr>
          <a:xfrm>
            <a:off x="902368" y="5723930"/>
            <a:ext cx="4114800" cy="923330"/>
          </a:xfrm>
          <a:prstGeom prst="rect">
            <a:avLst/>
          </a:prstGeom>
          <a:noFill/>
        </p:spPr>
        <p:txBody>
          <a:bodyPr wrap="square" rtlCol="0">
            <a:spAutoFit/>
          </a:bodyPr>
          <a:lstStyle/>
          <a:p>
            <a:r>
              <a:rPr lang="en-US" dirty="0" smtClean="0"/>
              <a:t>A. SIMPLE Recovery mode</a:t>
            </a:r>
          </a:p>
          <a:p>
            <a:r>
              <a:rPr lang="en-US" dirty="0" smtClean="0"/>
              <a:t>B. BULK_LOGGED  Recovery mode</a:t>
            </a:r>
          </a:p>
          <a:p>
            <a:r>
              <a:rPr lang="en-US" dirty="0" smtClean="0"/>
              <a:t>C. FULL  </a:t>
            </a:r>
            <a:r>
              <a:rPr lang="en-US" dirty="0"/>
              <a:t>Recovery </a:t>
            </a:r>
            <a:r>
              <a:rPr lang="en-US" dirty="0" smtClean="0"/>
              <a:t>mode</a:t>
            </a:r>
            <a:endParaRPr lang="en-US" dirty="0"/>
          </a:p>
        </p:txBody>
      </p:sp>
      <p:sp>
        <p:nvSpPr>
          <p:cNvPr id="8" name="TextBox 7"/>
          <p:cNvSpPr txBox="1"/>
          <p:nvPr/>
        </p:nvSpPr>
        <p:spPr>
          <a:xfrm rot="19423409">
            <a:off x="5008625" y="3345653"/>
            <a:ext cx="4113663" cy="2308324"/>
          </a:xfrm>
          <a:prstGeom prst="rect">
            <a:avLst/>
          </a:prstGeom>
          <a:noFill/>
        </p:spPr>
        <p:txBody>
          <a:bodyPr wrap="square" rtlCol="0">
            <a:spAutoFit/>
          </a:bodyPr>
          <a:lstStyle/>
          <a:p>
            <a:r>
              <a:rPr lang="en-US" sz="2400" dirty="0" smtClean="0"/>
              <a:t>How much faster?</a:t>
            </a:r>
          </a:p>
          <a:p>
            <a:r>
              <a:rPr lang="en-US" sz="2400" dirty="0" smtClean="0"/>
              <a:t>Vary. Depends on system.</a:t>
            </a:r>
          </a:p>
          <a:p>
            <a:endParaRPr lang="en-US" sz="2400" dirty="0"/>
          </a:p>
          <a:p>
            <a:r>
              <a:rPr lang="en-US" sz="2400" dirty="0" smtClean="0"/>
              <a:t>In my work station, </a:t>
            </a:r>
          </a:p>
          <a:p>
            <a:r>
              <a:rPr lang="en-US" sz="2400" dirty="0" smtClean="0">
                <a:solidFill>
                  <a:srgbClr val="FF0000"/>
                </a:solidFill>
              </a:rPr>
              <a:t>400 </a:t>
            </a:r>
            <a:r>
              <a:rPr lang="en-US" sz="2400" dirty="0">
                <a:solidFill>
                  <a:srgbClr val="FF0000"/>
                </a:solidFill>
              </a:rPr>
              <a:t>times less IO</a:t>
            </a:r>
          </a:p>
          <a:p>
            <a:r>
              <a:rPr lang="en-US" sz="2400" dirty="0" smtClean="0">
                <a:solidFill>
                  <a:srgbClr val="FF0000"/>
                </a:solidFill>
              </a:rPr>
              <a:t>10 times faster</a:t>
            </a:r>
            <a:endParaRPr lang="en-US" sz="2400" dirty="0"/>
          </a:p>
        </p:txBody>
      </p:sp>
      <p:sp>
        <p:nvSpPr>
          <p:cNvPr id="10" name="TextBox 9"/>
          <p:cNvSpPr txBox="1"/>
          <p:nvPr/>
        </p:nvSpPr>
        <p:spPr>
          <a:xfrm>
            <a:off x="3390900" y="3048000"/>
            <a:ext cx="1905000" cy="369332"/>
          </a:xfrm>
          <a:prstGeom prst="rect">
            <a:avLst/>
          </a:prstGeom>
          <a:noFill/>
        </p:spPr>
        <p:txBody>
          <a:bodyPr wrap="square" rtlCol="0">
            <a:spAutoFit/>
          </a:bodyPr>
          <a:lstStyle/>
          <a:p>
            <a:r>
              <a:rPr lang="en-US" b="1" dirty="0">
                <a:solidFill>
                  <a:srgbClr val="0000FF"/>
                </a:solidFill>
                <a:latin typeface="Consolas"/>
              </a:rPr>
              <a:t>WITH</a:t>
            </a:r>
            <a:r>
              <a:rPr lang="en-US" b="1" dirty="0">
                <a:solidFill>
                  <a:srgbClr val="808080"/>
                </a:solidFill>
                <a:latin typeface="Consolas"/>
              </a:rPr>
              <a:t>(</a:t>
            </a:r>
            <a:r>
              <a:rPr lang="en-US" b="1" dirty="0">
                <a:solidFill>
                  <a:srgbClr val="0000FF"/>
                </a:solidFill>
                <a:latin typeface="Consolas"/>
              </a:rPr>
              <a:t>TABLOCK</a:t>
            </a:r>
            <a:r>
              <a:rPr lang="en-US" b="1" dirty="0">
                <a:solidFill>
                  <a:srgbClr val="808080"/>
                </a:solidFill>
                <a:latin typeface="Consolas"/>
              </a:rPr>
              <a:t>)</a:t>
            </a:r>
          </a:p>
        </p:txBody>
      </p:sp>
    </p:spTree>
    <p:extLst>
      <p:ext uri="{BB962C8B-B14F-4D97-AF65-F5344CB8AC3E}">
        <p14:creationId xmlns:p14="http://schemas.microsoft.com/office/powerpoint/2010/main" val="2878924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95600"/>
            <a:ext cx="8229600" cy="1143000"/>
          </a:xfrm>
        </p:spPr>
        <p:txBody>
          <a:bodyPr/>
          <a:lstStyle/>
          <a:p>
            <a:r>
              <a:rPr lang="en-US" dirty="0" smtClean="0"/>
              <a:t>Demo – Minimal Logging</a:t>
            </a:r>
            <a:endParaRPr lang="en-US" dirty="0"/>
          </a:p>
        </p:txBody>
      </p:sp>
    </p:spTree>
    <p:extLst>
      <p:ext uri="{BB962C8B-B14F-4D97-AF65-F5344CB8AC3E}">
        <p14:creationId xmlns:p14="http://schemas.microsoft.com/office/powerpoint/2010/main" val="30595932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26624</TotalTime>
  <Words>1827</Words>
  <Application>Microsoft Office PowerPoint</Application>
  <PresentationFormat>On-screen Show (4:3)</PresentationFormat>
  <Paragraphs>388</Paragraphs>
  <Slides>27</Slides>
  <Notes>11</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Transaction</vt:lpstr>
      <vt:lpstr>Who am I?</vt:lpstr>
      <vt:lpstr>Question 1.</vt:lpstr>
      <vt:lpstr>Question 2.</vt:lpstr>
      <vt:lpstr>Question 3</vt:lpstr>
      <vt:lpstr>Demo - Nested Transaction</vt:lpstr>
      <vt:lpstr>Question 4.</vt:lpstr>
      <vt:lpstr>Question 4 - Solution</vt:lpstr>
      <vt:lpstr>Demo – Minimal Logging</vt:lpstr>
      <vt:lpstr>What is Recovery Mode?</vt:lpstr>
      <vt:lpstr>3 things for TX error handling</vt:lpstr>
      <vt:lpstr>3 things for TX error handling - Cont</vt:lpstr>
      <vt:lpstr>Rollback Transaction</vt:lpstr>
      <vt:lpstr>Question 5.</vt:lpstr>
      <vt:lpstr>Question 5. - Cont</vt:lpstr>
      <vt:lpstr>Question 6</vt:lpstr>
      <vt:lpstr>Demo – Exception Case</vt:lpstr>
      <vt:lpstr>Best Practices to Compose SP</vt:lpstr>
      <vt:lpstr>Best Practices to Compose SP</vt:lpstr>
      <vt:lpstr>Best Practices to Compose SP</vt:lpstr>
      <vt:lpstr>Demo - Best Practices SP Structure</vt:lpstr>
      <vt:lpstr>Bonus – Demo  sp_now/sp_now_param</vt:lpstr>
      <vt:lpstr>Q &amp; A   Simon@simonsql.com  Welcome for any SQL question. Please feel free to email me. </vt:lpstr>
      <vt:lpstr>Minimal Logging Operation</vt:lpstr>
      <vt:lpstr>Minimal Logging Reference</vt:lpstr>
      <vt:lpstr>Bonus II - Distributed Transaction</vt:lpstr>
      <vt:lpstr>Bonus III - Do not use Savepoint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Create Dev environment</dc:title>
  <dc:creator>Simon Cho</dc:creator>
  <cp:lastModifiedBy>Simon Cho</cp:lastModifiedBy>
  <cp:revision>214</cp:revision>
  <dcterms:created xsi:type="dcterms:W3CDTF">2013-04-10T18:08:28Z</dcterms:created>
  <dcterms:modified xsi:type="dcterms:W3CDTF">2014-09-22T20:02:30Z</dcterms:modified>
</cp:coreProperties>
</file>